
<file path=[Content_Types].xml><?xml version="1.0" encoding="utf-8"?>
<Types xmlns="http://schemas.openxmlformats.org/package/2006/content-types">
  <Override PartName="/ppt/slides/slide12.xml" ContentType="application/vnd.openxmlformats-officedocument.presentationml.slide+xml"/>
  <Override PartName="/ppt/slides/slide46.xml" ContentType="application/vnd.openxmlformats-officedocument.presentationml.slide+xml"/>
  <Override PartName="/ppt/slideLayouts/slideLayout8.xml" ContentType="application/vnd.openxmlformats-officedocument.presentationml.slideLayout+xml"/>
  <Default Extension="pdf" ContentType="application/pdf"/>
  <Override PartName="/ppt/notesSlides/notesSlide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theme/theme3.xml" ContentType="application/vnd.openxmlformats-officedocument.them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Override PartName="/ppt/notesSlides/notesSlide4.xml" ContentType="application/vnd.openxmlformats-officedocument.presentationml.notesSlide+xml"/>
  <Override PartName="/ppt/embeddings/Microsoft_Equation4.bin" ContentType="application/vnd.openxmlformats-officedocument.oleObject"/>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Default Extension="doc" ContentType="application/msword"/>
  <Override PartName="/ppt/slides/slide34.xml" ContentType="application/vnd.openxmlformats-officedocument.presentationml.slide+xml"/>
  <Override PartName="/ppt/embeddings/Microsoft_Equation5.bin" ContentType="application/vnd.openxmlformats-officedocument.oleObject"/>
  <Override PartName="/ppt/slides/slide44.xml" ContentType="application/vnd.openxmlformats-officedocument.presentationml.slide+xml"/>
  <Default Extension="pict" ContentType="image/pict"/>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embeddings/Microsoft_Equation3.bin" ContentType="application/vnd.openxmlformats-officedocument.oleObject"/>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50"/>
  </p:notesMasterIdLst>
  <p:handoutMasterIdLst>
    <p:handoutMasterId r:id="rId51"/>
  </p:handoutMasterIdLst>
  <p:sldIdLst>
    <p:sldId id="274" r:id="rId2"/>
    <p:sldId id="428" r:id="rId3"/>
    <p:sldId id="553" r:id="rId4"/>
    <p:sldId id="517" r:id="rId5"/>
    <p:sldId id="516" r:id="rId6"/>
    <p:sldId id="531" r:id="rId7"/>
    <p:sldId id="533" r:id="rId8"/>
    <p:sldId id="537" r:id="rId9"/>
    <p:sldId id="535" r:id="rId10"/>
    <p:sldId id="538" r:id="rId11"/>
    <p:sldId id="540" r:id="rId12"/>
    <p:sldId id="544" r:id="rId13"/>
    <p:sldId id="543" r:id="rId14"/>
    <p:sldId id="541" r:id="rId15"/>
    <p:sldId id="545" r:id="rId16"/>
    <p:sldId id="549" r:id="rId17"/>
    <p:sldId id="550" r:id="rId18"/>
    <p:sldId id="542" r:id="rId19"/>
    <p:sldId id="496" r:id="rId20"/>
    <p:sldId id="500" r:id="rId21"/>
    <p:sldId id="483" r:id="rId22"/>
    <p:sldId id="504" r:id="rId23"/>
    <p:sldId id="521" r:id="rId24"/>
    <p:sldId id="506" r:id="rId25"/>
    <p:sldId id="515" r:id="rId26"/>
    <p:sldId id="523" r:id="rId27"/>
    <p:sldId id="551" r:id="rId28"/>
    <p:sldId id="548" r:id="rId29"/>
    <p:sldId id="532" r:id="rId30"/>
    <p:sldId id="539" r:id="rId31"/>
    <p:sldId id="502" r:id="rId32"/>
    <p:sldId id="527" r:id="rId33"/>
    <p:sldId id="534" r:id="rId34"/>
    <p:sldId id="536" r:id="rId35"/>
    <p:sldId id="494" r:id="rId36"/>
    <p:sldId id="528" r:id="rId37"/>
    <p:sldId id="552" r:id="rId38"/>
    <p:sldId id="529" r:id="rId39"/>
    <p:sldId id="530" r:id="rId40"/>
    <p:sldId id="508" r:id="rId41"/>
    <p:sldId id="514" r:id="rId42"/>
    <p:sldId id="522" r:id="rId43"/>
    <p:sldId id="518" r:id="rId44"/>
    <p:sldId id="519" r:id="rId45"/>
    <p:sldId id="524" r:id="rId46"/>
    <p:sldId id="520" r:id="rId47"/>
    <p:sldId id="525" r:id="rId48"/>
    <p:sldId id="526" r:id="rId49"/>
  </p:sldIdLst>
  <p:sldSz cx="9144000" cy="6858000" type="screen4x3"/>
  <p:notesSz cx="6858000" cy="9190038"/>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b="1" kern="1200">
        <a:solidFill>
          <a:schemeClr val="tx1"/>
        </a:solidFill>
        <a:latin typeface="Helvetica" pitchFamily="-109" charset="0"/>
        <a:ea typeface="+mn-ea"/>
        <a:cs typeface="+mn-cs"/>
      </a:defRPr>
    </a:lvl1pPr>
    <a:lvl2pPr marL="457200" algn="l" rtl="0" eaLnBrk="0" fontAlgn="base" hangingPunct="0">
      <a:spcBef>
        <a:spcPct val="0"/>
      </a:spcBef>
      <a:spcAft>
        <a:spcPct val="0"/>
      </a:spcAft>
      <a:defRPr b="1" kern="1200">
        <a:solidFill>
          <a:schemeClr val="tx1"/>
        </a:solidFill>
        <a:latin typeface="Helvetica" pitchFamily="-109" charset="0"/>
        <a:ea typeface="+mn-ea"/>
        <a:cs typeface="+mn-cs"/>
      </a:defRPr>
    </a:lvl2pPr>
    <a:lvl3pPr marL="914400" algn="l" rtl="0" eaLnBrk="0" fontAlgn="base" hangingPunct="0">
      <a:spcBef>
        <a:spcPct val="0"/>
      </a:spcBef>
      <a:spcAft>
        <a:spcPct val="0"/>
      </a:spcAft>
      <a:defRPr b="1" kern="1200">
        <a:solidFill>
          <a:schemeClr val="tx1"/>
        </a:solidFill>
        <a:latin typeface="Helvetica" pitchFamily="-109" charset="0"/>
        <a:ea typeface="+mn-ea"/>
        <a:cs typeface="+mn-cs"/>
      </a:defRPr>
    </a:lvl3pPr>
    <a:lvl4pPr marL="1371600" algn="l" rtl="0" eaLnBrk="0" fontAlgn="base" hangingPunct="0">
      <a:spcBef>
        <a:spcPct val="0"/>
      </a:spcBef>
      <a:spcAft>
        <a:spcPct val="0"/>
      </a:spcAft>
      <a:defRPr b="1" kern="1200">
        <a:solidFill>
          <a:schemeClr val="tx1"/>
        </a:solidFill>
        <a:latin typeface="Helvetica" pitchFamily="-109" charset="0"/>
        <a:ea typeface="+mn-ea"/>
        <a:cs typeface="+mn-cs"/>
      </a:defRPr>
    </a:lvl4pPr>
    <a:lvl5pPr marL="1828800" algn="l" rtl="0" eaLnBrk="0" fontAlgn="base" hangingPunct="0">
      <a:spcBef>
        <a:spcPct val="0"/>
      </a:spcBef>
      <a:spcAft>
        <a:spcPct val="0"/>
      </a:spcAft>
      <a:defRPr b="1" kern="1200">
        <a:solidFill>
          <a:schemeClr val="tx1"/>
        </a:solidFill>
        <a:latin typeface="Helvetica" pitchFamily="-109" charset="0"/>
        <a:ea typeface="+mn-ea"/>
        <a:cs typeface="+mn-cs"/>
      </a:defRPr>
    </a:lvl5pPr>
    <a:lvl6pPr marL="2286000" algn="l" defTabSz="457200" rtl="0" eaLnBrk="1" latinLnBrk="0" hangingPunct="1">
      <a:defRPr b="1" kern="1200">
        <a:solidFill>
          <a:schemeClr val="tx1"/>
        </a:solidFill>
        <a:latin typeface="Helvetica" pitchFamily="-109" charset="0"/>
        <a:ea typeface="+mn-ea"/>
        <a:cs typeface="+mn-cs"/>
      </a:defRPr>
    </a:lvl6pPr>
    <a:lvl7pPr marL="2743200" algn="l" defTabSz="457200" rtl="0" eaLnBrk="1" latinLnBrk="0" hangingPunct="1">
      <a:defRPr b="1" kern="1200">
        <a:solidFill>
          <a:schemeClr val="tx1"/>
        </a:solidFill>
        <a:latin typeface="Helvetica" pitchFamily="-109" charset="0"/>
        <a:ea typeface="+mn-ea"/>
        <a:cs typeface="+mn-cs"/>
      </a:defRPr>
    </a:lvl7pPr>
    <a:lvl8pPr marL="3200400" algn="l" defTabSz="457200" rtl="0" eaLnBrk="1" latinLnBrk="0" hangingPunct="1">
      <a:defRPr b="1" kern="1200">
        <a:solidFill>
          <a:schemeClr val="tx1"/>
        </a:solidFill>
        <a:latin typeface="Helvetica" pitchFamily="-109" charset="0"/>
        <a:ea typeface="+mn-ea"/>
        <a:cs typeface="+mn-cs"/>
      </a:defRPr>
    </a:lvl8pPr>
    <a:lvl9pPr marL="3657600" algn="l" defTabSz="457200" rtl="0" eaLnBrk="1" latinLnBrk="0" hangingPunct="1">
      <a:defRPr b="1" kern="1200">
        <a:solidFill>
          <a:schemeClr val="tx1"/>
        </a:solidFill>
        <a:latin typeface="Helvetica" pitchFamily="-109"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useTimings="0">
    <p:present/>
    <p:sldAll/>
    <p:penClr>
      <a:schemeClr val="tx1"/>
    </p:penClr>
  </p:showPr>
  <p:clrMru>
    <a:srgbClr val="0228FF"/>
    <a:srgbClr val="000000"/>
    <a:srgbClr val="081D58"/>
    <a:srgbClr val="006B61"/>
    <a:srgbClr val="00279F"/>
    <a:srgbClr val="908D00"/>
    <a:srgbClr val="618FFD"/>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p:cViewPr>
        <p:scale>
          <a:sx n="100" d="100"/>
          <a:sy n="100" d="100"/>
        </p:scale>
        <p:origin x="-232"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6" d="100"/>
          <a:sy n="76" d="100"/>
        </p:scale>
        <p:origin x="-1816" y="-104"/>
      </p:cViewPr>
      <p:guideLst>
        <p:guide orient="horz" pos="2894"/>
        <p:guide pos="2160"/>
      </p:guideLst>
    </p:cSldViewPr>
  </p:notes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notesMaster" Target="notesMasters/notesMaster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35" Type="http://schemas.openxmlformats.org/officeDocument/2006/relationships/slide" Target="slides/slide34.xml"/><Relationship Id="rId51" Type="http://schemas.openxmlformats.org/officeDocument/2006/relationships/handoutMaster" Target="handoutMasters/handoutMaster1.xml"/><Relationship Id="rId55" Type="http://schemas.openxmlformats.org/officeDocument/2006/relationships/theme" Target="theme/theme1.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tableStyles" Target="tableStyles.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printerSettings" Target="printerSettings/printerSettings1.bin"/><Relationship Id="rId54" Type="http://schemas.openxmlformats.org/officeDocument/2006/relationships/viewProps" Target="viewProps.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presProps" Target="presProp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5.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0.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65625"/>
            <a:ext cx="5029200" cy="4135438"/>
          </a:xfrm>
          <a:prstGeom prst="rect">
            <a:avLst/>
          </a:prstGeom>
          <a:noFill/>
          <a:ln w="12700">
            <a:noFill/>
            <a:miter lim="800000"/>
            <a:headEnd/>
            <a:tailEnd/>
          </a:ln>
          <a:effectLst/>
        </p:spPr>
        <p:txBody>
          <a:bodyPr vert="horz" wrap="square" lIns="90738" tIns="44573" rIns="90738" bIns="4457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1141413" y="695325"/>
            <a:ext cx="4578350" cy="3433763"/>
          </a:xfrm>
          <a:prstGeom prst="rect">
            <a:avLst/>
          </a:prstGeom>
          <a:noFill/>
          <a:ln w="12700">
            <a:solidFill>
              <a:schemeClr val="tx1"/>
            </a:solidFill>
            <a:miter lim="800000"/>
            <a:headEnd/>
            <a:tailEnd/>
          </a:ln>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4294967295"/>
          </p:nvPr>
        </p:nvSpPr>
        <p:spPr bwMode="auto">
          <a:xfrm>
            <a:off x="3884613" y="8729663"/>
            <a:ext cx="2971800" cy="458787"/>
          </a:xfrm>
          <a:prstGeom prst="rect">
            <a:avLst/>
          </a:prstGeom>
          <a:noFill/>
          <a:ln>
            <a:miter lim="800000"/>
            <a:headEnd/>
            <a:tailEnd/>
          </a:ln>
        </p:spPr>
        <p:txBody>
          <a:bodyPr>
            <a:prstTxWarp prst="textNoShape">
              <a:avLst/>
            </a:prstTxWarp>
          </a:bodyPr>
          <a:lstStyle/>
          <a:p>
            <a:fld id="{B025AACD-DF19-9143-BEDD-B700D87BBB5C}" type="slidenum">
              <a:rPr lang="en-US"/>
              <a:pPr/>
              <a:t>4</a:t>
            </a:fld>
            <a:endParaRPr lang="en-US" dirty="0"/>
          </a:p>
        </p:txBody>
      </p:sp>
      <p:sp>
        <p:nvSpPr>
          <p:cNvPr id="26627" name="Rectangle 2"/>
          <p:cNvSpPr>
            <a:spLocks noGrp="1" noRot="1" noChangeAspect="1" noChangeArrowheads="1"/>
          </p:cNvSpPr>
          <p:nvPr>
            <p:ph type="sldImg"/>
          </p:nvPr>
        </p:nvSpPr>
        <p:spPr>
          <a:xfrm>
            <a:off x="1141413" y="695325"/>
            <a:ext cx="4579937" cy="3435350"/>
          </a:xfrm>
          <a:solidFill>
            <a:srgbClr val="FFFFFF"/>
          </a:solidFill>
          <a:ln/>
        </p:spPr>
      </p:sp>
      <p:sp>
        <p:nvSpPr>
          <p:cNvPr id="26628" name="Rectangle 3"/>
          <p:cNvSpPr>
            <a:spLocks noGrp="1" noChangeArrowheads="1"/>
          </p:cNvSpPr>
          <p:nvPr>
            <p:ph type="body" idx="1"/>
          </p:nvPr>
        </p:nvSpPr>
        <p:spPr>
          <a:xfrm>
            <a:off x="915988" y="4364038"/>
            <a:ext cx="5026025" cy="4135437"/>
          </a:xfrm>
          <a:solidFill>
            <a:srgbClr val="FFFFFF"/>
          </a:solidFill>
          <a:ln>
            <a:solidFill>
              <a:srgbClr val="000000"/>
            </a:solidFill>
          </a:ln>
        </p:spPr>
        <p:txBody>
          <a:bodyPr lIns="86740" tIns="43370" rIns="86740" bIns="43370"/>
          <a:lstStyle/>
          <a:p>
            <a:endParaRPr lang="en-US" dirty="0">
              <a:latin typeface="Times" pitchFamily="-109" charset="0"/>
              <a:ea typeface="ＭＳ Ｐゴシック" pitchFamily="-109" charset="-128"/>
              <a:cs typeface="ＭＳ Ｐゴシック" pitchFamily="-109"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p:cNvSpPr>
          <p:nvPr>
            <p:ph type="sldImg"/>
          </p:nvPr>
        </p:nvSpPr>
        <p:spPr>
          <a:xfrm>
            <a:off x="1141413" y="695325"/>
            <a:ext cx="4579937" cy="3435350"/>
          </a:xfrm>
          <a:solidFill>
            <a:srgbClr val="FFFFFF"/>
          </a:solidFill>
          <a:ln/>
        </p:spPr>
      </p:sp>
      <p:sp>
        <p:nvSpPr>
          <p:cNvPr id="33795" name="Rectangle 3"/>
          <p:cNvSpPr>
            <a:spLocks noGrp="1" noChangeArrowheads="1"/>
          </p:cNvSpPr>
          <p:nvPr>
            <p:ph type="body" idx="1"/>
          </p:nvPr>
        </p:nvSpPr>
        <p:spPr>
          <a:xfrm>
            <a:off x="915988" y="4364038"/>
            <a:ext cx="5026025" cy="4135437"/>
          </a:xfrm>
          <a:solidFill>
            <a:srgbClr val="FFFFFF"/>
          </a:solidFill>
          <a:ln>
            <a:solidFill>
              <a:srgbClr val="000000"/>
            </a:solidFill>
          </a:ln>
        </p:spPr>
        <p:txBody>
          <a:bodyPr lIns="86740" tIns="43370" rIns="86740" bIns="43370"/>
          <a:lstStyle/>
          <a:p>
            <a:endParaRPr lang="en-US" dirty="0">
              <a:latin typeface="Times" pitchFamily="-109" charset="0"/>
              <a:ea typeface="ＭＳ Ｐゴシック" pitchFamily="-109" charset="-128"/>
              <a:cs typeface="ＭＳ Ｐゴシック" pitchFamily="-109"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ln>
        </p:spPr>
        <p:txBody>
          <a:bodyPr lIns="86493" tIns="43247" rIns="86493" bIns="43247"/>
          <a:lstStyle/>
          <a:p>
            <a:endParaRPr lang="en-US" dirty="0">
              <a:latin typeface="Times" pitchFamily="-109" charset="0"/>
              <a:ea typeface="ＭＳ Ｐゴシック" pitchFamily="-109" charset="-128"/>
              <a:cs typeface="ＭＳ Ｐゴシック" pitchFamily="-109"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4294967295"/>
          </p:nvPr>
        </p:nvSpPr>
        <p:spPr bwMode="auto">
          <a:xfrm>
            <a:off x="3884613" y="8729663"/>
            <a:ext cx="2971800" cy="458787"/>
          </a:xfrm>
          <a:prstGeom prst="rect">
            <a:avLst/>
          </a:prstGeom>
          <a:noFill/>
          <a:ln>
            <a:miter lim="800000"/>
            <a:headEnd/>
            <a:tailEnd/>
          </a:ln>
        </p:spPr>
        <p:txBody>
          <a:bodyPr>
            <a:prstTxWarp prst="textNoShape">
              <a:avLst/>
            </a:prstTxWarp>
          </a:bodyPr>
          <a:lstStyle/>
          <a:p>
            <a:fld id="{3A21C919-CFA5-2342-9873-87C8B0DF2398}" type="slidenum">
              <a:rPr lang="en-US"/>
              <a:pPr/>
              <a:t>44</a:t>
            </a:fld>
            <a:endParaRPr lang="en-US" dirty="0"/>
          </a:p>
        </p:txBody>
      </p:sp>
      <p:sp>
        <p:nvSpPr>
          <p:cNvPr id="45059" name="Rectangle 2"/>
          <p:cNvSpPr>
            <a:spLocks noGrp="1" noRot="1" noChangeAspect="1" noChangeArrowheads="1" noTextEdit="1"/>
          </p:cNvSpPr>
          <p:nvPr>
            <p:ph type="sldImg"/>
          </p:nvPr>
        </p:nvSpPr>
        <p:spPr>
          <a:xfrm>
            <a:off x="1133475" y="690563"/>
            <a:ext cx="4594225" cy="3446462"/>
          </a:xfrm>
          <a:solidFill>
            <a:srgbClr val="FFFFFF"/>
          </a:solidFill>
          <a:ln/>
        </p:spPr>
      </p:sp>
      <p:sp>
        <p:nvSpPr>
          <p:cNvPr id="45060" name="Rectangle 3"/>
          <p:cNvSpPr>
            <a:spLocks noGrp="1" noChangeArrowheads="1"/>
          </p:cNvSpPr>
          <p:nvPr>
            <p:ph type="body" idx="1"/>
          </p:nvPr>
        </p:nvSpPr>
        <p:spPr>
          <a:xfrm>
            <a:off x="685800" y="4365625"/>
            <a:ext cx="5486400" cy="4133850"/>
          </a:xfrm>
          <a:solidFill>
            <a:srgbClr val="FFFFFF"/>
          </a:solidFill>
          <a:ln>
            <a:solidFill>
              <a:srgbClr val="000000"/>
            </a:solidFill>
          </a:ln>
        </p:spPr>
        <p:txBody>
          <a:bodyPr lIns="91432" tIns="45716" rIns="91432" bIns="45716"/>
          <a:lstStyle/>
          <a:p>
            <a:endParaRPr lang="en-US" dirty="0">
              <a:latin typeface="Times" pitchFamily="-109" charset="0"/>
              <a:ea typeface="ＭＳ Ｐゴシック" pitchFamily="-109" charset="-128"/>
              <a:cs typeface="ＭＳ Ｐゴシック" pitchFamily="-109"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2.png"/><Relationship Id="rId5" Type="http://schemas.openxmlformats.org/officeDocument/2006/relationships/image" Target="../media/image3.pdf"/><Relationship Id="rId7" Type="http://schemas.openxmlformats.org/officeDocument/2006/relationships/image" Target="../media/image4.jpeg"/><Relationship Id="rId1" Type="http://schemas.openxmlformats.org/officeDocument/2006/relationships/vmlDrawing" Target="../drawings/vmlDrawing2.vml"/><Relationship Id="rId2" Type="http://schemas.openxmlformats.org/officeDocument/2006/relationships/slideMaster" Target="../slideMasters/slideMaster1.xml"/><Relationship Id="rId3" Type="http://schemas.openxmlformats.org/officeDocument/2006/relationships/oleObject" Target="../embeddings/Microsoft_Word_97_-_2004_Document2.doc"/><Relationship Id="rId6"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381000" y="990600"/>
            <a:ext cx="8382000" cy="0"/>
          </a:xfrm>
          <a:prstGeom prst="line">
            <a:avLst/>
          </a:prstGeom>
          <a:noFill/>
          <a:ln w="12700">
            <a:solidFill>
              <a:srgbClr val="006B61"/>
            </a:solidFill>
            <a:round/>
            <a:headEnd/>
            <a:tailEnd/>
          </a:ln>
          <a:effectLst/>
        </p:spPr>
        <p:txBody>
          <a:bodyPr wrap="none" anchor="ctr">
            <a:prstTxWarp prst="textNoShape">
              <a:avLst/>
            </a:prstTxWarp>
          </a:bodyPr>
          <a:lstStyle/>
          <a:p>
            <a:pPr>
              <a:defRPr/>
            </a:pPr>
            <a:endParaRPr lang="en-US" dirty="0">
              <a:latin typeface="Helvetica" pitchFamily="-112" charset="0"/>
            </a:endParaRPr>
          </a:p>
        </p:txBody>
      </p:sp>
      <p:sp>
        <p:nvSpPr>
          <p:cNvPr id="5" name="Line 5"/>
          <p:cNvSpPr>
            <a:spLocks noChangeShapeType="1"/>
          </p:cNvSpPr>
          <p:nvPr/>
        </p:nvSpPr>
        <p:spPr bwMode="auto">
          <a:xfrm flipH="1" flipV="1">
            <a:off x="5410200" y="6553200"/>
            <a:ext cx="1295400" cy="0"/>
          </a:xfrm>
          <a:prstGeom prst="line">
            <a:avLst/>
          </a:prstGeom>
          <a:noFill/>
          <a:ln w="101600">
            <a:solidFill>
              <a:srgbClr val="00279F"/>
            </a:solidFill>
            <a:round/>
            <a:headEnd/>
            <a:tailEnd/>
          </a:ln>
          <a:effectLst/>
        </p:spPr>
        <p:txBody>
          <a:bodyPr wrap="none" anchor="ctr">
            <a:prstTxWarp prst="textNoShape">
              <a:avLst/>
            </a:prstTxWarp>
          </a:bodyPr>
          <a:lstStyle/>
          <a:p>
            <a:pPr>
              <a:defRPr/>
            </a:pPr>
            <a:endParaRPr lang="en-US" dirty="0">
              <a:latin typeface="Helvetica" pitchFamily="-112" charset="0"/>
            </a:endParaRPr>
          </a:p>
        </p:txBody>
      </p:sp>
      <p:graphicFrame>
        <p:nvGraphicFramePr>
          <p:cNvPr id="6" name="Object 3"/>
          <p:cNvGraphicFramePr>
            <a:graphicFrameLocks noChangeAspect="1"/>
          </p:cNvGraphicFramePr>
          <p:nvPr/>
        </p:nvGraphicFramePr>
        <p:xfrm>
          <a:off x="7593013" y="6391275"/>
          <a:ext cx="347662" cy="339725"/>
        </p:xfrm>
        <a:graphic>
          <a:graphicData uri="http://schemas.openxmlformats.org/presentationml/2006/ole">
            <p:oleObj spid="_x0000_s61442" name="Document" r:id="rId3" imgW="673608" imgH="658368" progId="Word.Document.8">
              <p:embed/>
            </p:oleObj>
          </a:graphicData>
        </a:graphic>
      </p:graphicFrame>
      <p:pic>
        <p:nvPicPr>
          <p:cNvPr id="7" name="Picture 7"/>
          <p:cNvPicPr>
            <a:picLocks noChangeArrowheads="1"/>
          </p:cNvPicPr>
          <p:nvPr/>
        </p:nvPicPr>
        <p:blipFill>
          <a:blip r:embed="rId4"/>
          <a:srcRect/>
          <a:stretch>
            <a:fillRect/>
          </a:stretch>
        </p:blipFill>
        <p:spPr bwMode="auto">
          <a:xfrm>
            <a:off x="6794500" y="6357938"/>
            <a:ext cx="609600" cy="377825"/>
          </a:xfrm>
          <a:prstGeom prst="rect">
            <a:avLst/>
          </a:prstGeom>
          <a:noFill/>
          <a:ln w="12700">
            <a:noFill/>
            <a:miter lim="800000"/>
            <a:headEnd/>
            <a:tailEnd/>
          </a:ln>
        </p:spPr>
      </p:pic>
      <p:sp>
        <p:nvSpPr>
          <p:cNvPr id="8" name="Rectangle 8"/>
          <p:cNvSpPr>
            <a:spLocks noChangeArrowheads="1"/>
          </p:cNvSpPr>
          <p:nvPr/>
        </p:nvSpPr>
        <p:spPr bwMode="auto">
          <a:xfrm>
            <a:off x="1600200" y="6400800"/>
            <a:ext cx="3757613" cy="274638"/>
          </a:xfrm>
          <a:prstGeom prst="rect">
            <a:avLst/>
          </a:prstGeom>
          <a:noFill/>
          <a:ln w="12700">
            <a:noFill/>
            <a:miter lim="800000"/>
            <a:headEnd/>
            <a:tailEnd/>
          </a:ln>
          <a:effectLst/>
        </p:spPr>
        <p:txBody>
          <a:bodyPr wrap="none">
            <a:prstTxWarp prst="textNoShape">
              <a:avLst/>
            </a:prstTxWarp>
            <a:spAutoFit/>
          </a:bodyPr>
          <a:lstStyle/>
          <a:p>
            <a:pPr>
              <a:defRPr/>
            </a:pPr>
            <a:r>
              <a:rPr lang="en-US" sz="1200" dirty="0">
                <a:solidFill>
                  <a:srgbClr val="00279F"/>
                </a:solidFill>
                <a:latin typeface="Helvetica" pitchFamily="-112" charset="0"/>
              </a:rPr>
              <a:t>The Heavy Ion Fusion Virtual National Laboratory</a:t>
            </a:r>
          </a:p>
        </p:txBody>
      </p:sp>
      <p:pic>
        <p:nvPicPr>
          <p:cNvPr id="9" name="Picture 9"/>
          <p:cNvPicPr>
            <a:picLocks noChangeAspect="1" noChangeArrowheads="1"/>
          </p:cNvPicPr>
          <p:nvPr/>
        </p:nvPicPr>
        <mc:AlternateContent xmlns:ma="http://schemas.microsoft.com/office/mac/drawingml/2008/main">
          <mc:Choice Requires="ma">
            <p:blipFill>
              <a:blip r:embed="rId5"/>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6"/>
              <a:srcRect/>
              <a:stretch>
                <a:fillRect/>
              </a:stretch>
            </p:blipFill>
          </mc:Fallback>
        </mc:AlternateContent>
        <p:spPr bwMode="auto">
          <a:xfrm>
            <a:off x="8013700" y="6429375"/>
            <a:ext cx="749300" cy="290513"/>
          </a:xfrm>
          <a:prstGeom prst="rect">
            <a:avLst/>
          </a:prstGeom>
          <a:noFill/>
          <a:ln w="12700">
            <a:noFill/>
            <a:miter lim="800000"/>
            <a:headEnd type="none" w="sm" len="sm"/>
            <a:tailEnd type="none" w="sm" len="sm"/>
          </a:ln>
        </p:spPr>
      </p:pic>
      <p:sp>
        <p:nvSpPr>
          <p:cNvPr id="10" name="Line 10"/>
          <p:cNvSpPr>
            <a:spLocks noChangeShapeType="1"/>
          </p:cNvSpPr>
          <p:nvPr/>
        </p:nvSpPr>
        <p:spPr bwMode="auto">
          <a:xfrm flipH="1" flipV="1">
            <a:off x="381000" y="6553200"/>
            <a:ext cx="1219200" cy="0"/>
          </a:xfrm>
          <a:prstGeom prst="line">
            <a:avLst/>
          </a:prstGeom>
          <a:noFill/>
          <a:ln w="101600">
            <a:solidFill>
              <a:srgbClr val="00279F"/>
            </a:solidFill>
            <a:round/>
            <a:headEnd/>
            <a:tailEnd/>
          </a:ln>
          <a:effectLst/>
        </p:spPr>
        <p:txBody>
          <a:bodyPr wrap="none" anchor="ctr">
            <a:prstTxWarp prst="textNoShape">
              <a:avLst/>
            </a:prstTxWarp>
          </a:bodyPr>
          <a:lstStyle/>
          <a:p>
            <a:pPr>
              <a:defRPr/>
            </a:pPr>
            <a:endParaRPr lang="en-US" dirty="0">
              <a:latin typeface="Helvetica" pitchFamily="-112" charset="0"/>
            </a:endParaRPr>
          </a:p>
        </p:txBody>
      </p:sp>
      <p:pic>
        <p:nvPicPr>
          <p:cNvPr id="11" name="Picture 11" descr="lab_icon_rgb"/>
          <p:cNvPicPr>
            <a:picLocks noChangeAspect="1" noChangeArrowheads="1"/>
          </p:cNvPicPr>
          <p:nvPr userDrawn="1"/>
        </p:nvPicPr>
        <p:blipFill>
          <a:blip r:embed="rId7"/>
          <a:srcRect/>
          <a:stretch>
            <a:fillRect/>
          </a:stretch>
        </p:blipFill>
        <p:spPr bwMode="auto">
          <a:xfrm>
            <a:off x="7543800" y="6324600"/>
            <a:ext cx="446088" cy="457200"/>
          </a:xfrm>
          <a:prstGeom prst="rect">
            <a:avLst/>
          </a:prstGeom>
          <a:noFill/>
          <a:ln w="9525">
            <a:noFill/>
            <a:miter lim="800000"/>
            <a:headEnd/>
            <a:tailEnd/>
          </a:ln>
        </p:spPr>
      </p:pic>
      <p:sp>
        <p:nvSpPr>
          <p:cNvPr id="41369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3699" name="Rectangle 3"/>
          <p:cNvSpPr>
            <a:spLocks noGrp="1" noChangeArrowheads="1"/>
          </p:cNvSpPr>
          <p:nvPr>
            <p:ph type="subTitle" idx="1"/>
          </p:nvPr>
        </p:nvSpPr>
        <p:spPr>
          <a:xfrm>
            <a:off x="1371600" y="3886200"/>
            <a:ext cx="6400800" cy="1752600"/>
          </a:xfrm>
        </p:spPr>
        <p:txBody>
          <a:bodyPr/>
          <a:lstStyle>
            <a:lvl1pPr algn="ctr">
              <a:defRPr/>
            </a:lvl1pPr>
          </a:lstStyle>
          <a:p>
            <a:r>
              <a:rPr lang="en-US"/>
              <a:t>Click to edit Master subtitle style</a:t>
            </a:r>
          </a:p>
        </p:txBody>
      </p:sp>
    </p:spTree>
  </p:cSld>
  <p:clrMapOvr>
    <a:masterClrMapping/>
  </p:clrMapOvr>
  <p:transition advClick="0" advTm="6000">
    <p:wipe dir="d"/>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advTm="6000">
    <p:wipe dir="d"/>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41300"/>
            <a:ext cx="2095500" cy="6146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41300"/>
            <a:ext cx="6134100" cy="614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advTm="6000">
    <p:wipe dir="d"/>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lvl1pPr>
          </a:lstStyle>
          <a:p>
            <a:endParaRPr lang="ru-RU"/>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ru-RU"/>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smtClean="0"/>
            </a:lvl1pPr>
          </a:lstStyle>
          <a:p>
            <a:fld id="{8E306117-8A16-1243-B1B1-B94116311A22}"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advTm="6000">
    <p:wipe dir="d"/>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advClick="0" advTm="6000">
    <p:wipe dir="d"/>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257300"/>
            <a:ext cx="4114800"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57300"/>
            <a:ext cx="4114800"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advTm="6000">
    <p:wipe dir="d"/>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advTm="6000">
    <p:wipe dir="d"/>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advClick="0" advTm="6000">
    <p:wipe dir="d"/>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advClick="0" advTm="6000">
    <p:wipe dir="d"/>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advClick="0" advTm="6000">
    <p:wipe dir="d"/>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advClick="0" advTm="6000">
    <p:wipe dir="d"/>
  </p:transition>
</p:sldLayout>
</file>

<file path=ppt/slideMasters/_rels/slideMaster1.xml.rels><?xml version="1.0" encoding="UTF-8" standalone="yes"?>
<Relationships xmlns="http://schemas.openxmlformats.org/package/2006/relationships"><Relationship Id="rId14" Type="http://schemas.openxmlformats.org/officeDocument/2006/relationships/vmlDrawing" Target="../drawings/vmlDrawing1.v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image" Target="../media/image2.png"/><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oleObject" Target="../embeddings/Microsoft_Word_97_-_2004_Document1.doc"/><Relationship Id="rId12" Type="http://schemas.openxmlformats.org/officeDocument/2006/relationships/slideLayout" Target="../slideLayouts/slideLayout12.xml"/><Relationship Id="rId17" Type="http://schemas.openxmlformats.org/officeDocument/2006/relationships/image" Target="../media/image3.pdf"/><Relationship Id="rId19" Type="http://schemas.openxmlformats.org/officeDocument/2006/relationships/image" Target="../media/image4.jpeg"/><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18" Type="http://schemas.openxmlformats.org/officeDocument/2006/relationships/image" Target="../media/image31.pdf"/></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381000" y="241300"/>
            <a:ext cx="8305800" cy="7366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381000" y="1257300"/>
            <a:ext cx="8382000" cy="51308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1" name="Line 7"/>
          <p:cNvSpPr>
            <a:spLocks noChangeShapeType="1"/>
          </p:cNvSpPr>
          <p:nvPr/>
        </p:nvSpPr>
        <p:spPr bwMode="auto">
          <a:xfrm>
            <a:off x="381000" y="990600"/>
            <a:ext cx="8382000" cy="0"/>
          </a:xfrm>
          <a:prstGeom prst="line">
            <a:avLst/>
          </a:prstGeom>
          <a:noFill/>
          <a:ln w="12700">
            <a:solidFill>
              <a:srgbClr val="006B61"/>
            </a:solidFill>
            <a:round/>
            <a:headEnd/>
            <a:tailEnd/>
          </a:ln>
          <a:effectLst/>
        </p:spPr>
        <p:txBody>
          <a:bodyPr wrap="none" anchor="ctr">
            <a:prstTxWarp prst="textNoShape">
              <a:avLst/>
            </a:prstTxWarp>
          </a:bodyPr>
          <a:lstStyle/>
          <a:p>
            <a:pPr>
              <a:defRPr/>
            </a:pPr>
            <a:endParaRPr lang="en-US" dirty="0">
              <a:latin typeface="Helvetica" pitchFamily="-112" charset="0"/>
            </a:endParaRPr>
          </a:p>
        </p:txBody>
      </p:sp>
      <p:sp>
        <p:nvSpPr>
          <p:cNvPr id="1040" name="Line 16"/>
          <p:cNvSpPr>
            <a:spLocks noChangeShapeType="1"/>
          </p:cNvSpPr>
          <p:nvPr/>
        </p:nvSpPr>
        <p:spPr bwMode="auto">
          <a:xfrm flipH="1" flipV="1">
            <a:off x="5410200" y="6553200"/>
            <a:ext cx="1295400" cy="0"/>
          </a:xfrm>
          <a:prstGeom prst="line">
            <a:avLst/>
          </a:prstGeom>
          <a:noFill/>
          <a:ln w="101600">
            <a:solidFill>
              <a:srgbClr val="00279F"/>
            </a:solidFill>
            <a:round/>
            <a:headEnd/>
            <a:tailEnd/>
          </a:ln>
          <a:effectLst/>
        </p:spPr>
        <p:txBody>
          <a:bodyPr wrap="none" anchor="ctr">
            <a:prstTxWarp prst="textNoShape">
              <a:avLst/>
            </a:prstTxWarp>
          </a:bodyPr>
          <a:lstStyle/>
          <a:p>
            <a:pPr>
              <a:defRPr/>
            </a:pPr>
            <a:endParaRPr lang="en-US" dirty="0">
              <a:latin typeface="Helvetica" pitchFamily="-112" charset="0"/>
            </a:endParaRPr>
          </a:p>
        </p:txBody>
      </p:sp>
      <p:graphicFrame>
        <p:nvGraphicFramePr>
          <p:cNvPr id="1026" name="Object 2"/>
          <p:cNvGraphicFramePr>
            <a:graphicFrameLocks noChangeAspect="1"/>
          </p:cNvGraphicFramePr>
          <p:nvPr/>
        </p:nvGraphicFramePr>
        <p:xfrm>
          <a:off x="7593013" y="6391275"/>
          <a:ext cx="347662" cy="339725"/>
        </p:xfrm>
        <a:graphic>
          <a:graphicData uri="http://schemas.openxmlformats.org/presentationml/2006/ole">
            <p:oleObj spid="_x0000_s1026" name="Document" r:id="rId15" imgW="673608" imgH="658368" progId="Word.Document.8">
              <p:embed/>
            </p:oleObj>
          </a:graphicData>
        </a:graphic>
      </p:graphicFrame>
      <p:pic>
        <p:nvPicPr>
          <p:cNvPr id="2" name="Picture 18"/>
          <p:cNvPicPr>
            <a:picLocks noChangeArrowheads="1"/>
          </p:cNvPicPr>
          <p:nvPr/>
        </p:nvPicPr>
        <p:blipFill>
          <a:blip r:embed="rId16"/>
          <a:srcRect/>
          <a:stretch>
            <a:fillRect/>
          </a:stretch>
        </p:blipFill>
        <p:spPr bwMode="auto">
          <a:xfrm>
            <a:off x="6794500" y="6357938"/>
            <a:ext cx="609600" cy="377825"/>
          </a:xfrm>
          <a:prstGeom prst="rect">
            <a:avLst/>
          </a:prstGeom>
          <a:noFill/>
          <a:ln w="12700">
            <a:noFill/>
            <a:miter lim="800000"/>
            <a:headEnd/>
            <a:tailEnd/>
          </a:ln>
        </p:spPr>
      </p:pic>
      <p:sp>
        <p:nvSpPr>
          <p:cNvPr id="1043" name="Rectangle 19"/>
          <p:cNvSpPr>
            <a:spLocks noChangeArrowheads="1"/>
          </p:cNvSpPr>
          <p:nvPr/>
        </p:nvSpPr>
        <p:spPr bwMode="auto">
          <a:xfrm>
            <a:off x="1600200" y="6400800"/>
            <a:ext cx="3757613" cy="274638"/>
          </a:xfrm>
          <a:prstGeom prst="rect">
            <a:avLst/>
          </a:prstGeom>
          <a:noFill/>
          <a:ln w="12700">
            <a:noFill/>
            <a:miter lim="800000"/>
            <a:headEnd/>
            <a:tailEnd/>
          </a:ln>
          <a:effectLst/>
        </p:spPr>
        <p:txBody>
          <a:bodyPr wrap="none">
            <a:prstTxWarp prst="textNoShape">
              <a:avLst/>
            </a:prstTxWarp>
            <a:spAutoFit/>
          </a:bodyPr>
          <a:lstStyle/>
          <a:p>
            <a:pPr>
              <a:defRPr/>
            </a:pPr>
            <a:r>
              <a:rPr lang="en-US" sz="1200" dirty="0">
                <a:solidFill>
                  <a:srgbClr val="00279F"/>
                </a:solidFill>
                <a:latin typeface="Helvetica" pitchFamily="-112" charset="0"/>
              </a:rPr>
              <a:t>The Heavy Ion Fusion Virtual National Laboratory</a:t>
            </a:r>
          </a:p>
        </p:txBody>
      </p:sp>
      <p:pic>
        <p:nvPicPr>
          <p:cNvPr id="1033" name="Picture 20"/>
          <p:cNvPicPr>
            <a:picLocks noChangeAspect="1" noChangeArrowheads="1"/>
          </p:cNvPicPr>
          <p:nvPr/>
        </p:nvPicPr>
        <mc:AlternateContent xmlns:ma="http://schemas.microsoft.com/office/mac/drawingml/2008/main">
          <mc:Choice Requires="ma">
            <p:blipFill>
              <a:blip r:embed="rId17"/>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17"/>
              <a:srcRect/>
              <a:stretch>
                <a:fillRect/>
              </a:stretch>
            </p:blipFill>
          </mc:Fallback>
        </mc:AlternateContent>
        <p:spPr bwMode="auto">
          <a:xfrm>
            <a:off x="8013700" y="6429375"/>
            <a:ext cx="749300" cy="290513"/>
          </a:xfrm>
          <a:prstGeom prst="rect">
            <a:avLst/>
          </a:prstGeom>
          <a:noFill/>
          <a:ln w="12700">
            <a:noFill/>
            <a:miter lim="800000"/>
            <a:headEnd type="none" w="sm" len="sm"/>
            <a:tailEnd type="none" w="sm" len="sm"/>
          </a:ln>
        </p:spPr>
      </p:pic>
      <p:sp>
        <p:nvSpPr>
          <p:cNvPr id="1045" name="Line 21"/>
          <p:cNvSpPr>
            <a:spLocks noChangeShapeType="1"/>
          </p:cNvSpPr>
          <p:nvPr/>
        </p:nvSpPr>
        <p:spPr bwMode="auto">
          <a:xfrm flipH="1" flipV="1">
            <a:off x="381000" y="6553200"/>
            <a:ext cx="1219200" cy="0"/>
          </a:xfrm>
          <a:prstGeom prst="line">
            <a:avLst/>
          </a:prstGeom>
          <a:noFill/>
          <a:ln w="101600">
            <a:solidFill>
              <a:srgbClr val="00279F"/>
            </a:solidFill>
            <a:round/>
            <a:headEnd/>
            <a:tailEnd/>
          </a:ln>
          <a:effectLst/>
        </p:spPr>
        <p:txBody>
          <a:bodyPr wrap="none" anchor="ctr">
            <a:prstTxWarp prst="textNoShape">
              <a:avLst/>
            </a:prstTxWarp>
          </a:bodyPr>
          <a:lstStyle/>
          <a:p>
            <a:pPr>
              <a:defRPr/>
            </a:pPr>
            <a:endParaRPr lang="en-US" dirty="0">
              <a:latin typeface="Helvetica" pitchFamily="-112" charset="0"/>
            </a:endParaRPr>
          </a:p>
        </p:txBody>
      </p:sp>
      <p:pic>
        <p:nvPicPr>
          <p:cNvPr id="1035" name="Picture 22" descr="lab_icon_rgb"/>
          <p:cNvPicPr>
            <a:picLocks noChangeAspect="1" noChangeArrowheads="1"/>
          </p:cNvPicPr>
          <p:nvPr userDrawn="1"/>
        </p:nvPicPr>
        <p:blipFill>
          <a:blip r:embed="rId19"/>
          <a:srcRect/>
          <a:stretch>
            <a:fillRect/>
          </a:stretch>
        </p:blipFill>
        <p:spPr bwMode="auto">
          <a:xfrm>
            <a:off x="7543800" y="6324600"/>
            <a:ext cx="446088" cy="457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79"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80" r:id="rId12"/>
  </p:sldLayoutIdLst>
  <p:transition advClick="0" advTm="6000">
    <p:wipe dir="d"/>
  </p:transition>
  <p:txStyles>
    <p:titleStyle>
      <a:lvl1pPr algn="l" rtl="0" eaLnBrk="0" fontAlgn="base" hangingPunct="0">
        <a:lnSpc>
          <a:spcPct val="85000"/>
        </a:lnSpc>
        <a:spcBef>
          <a:spcPct val="0"/>
        </a:spcBef>
        <a:spcAft>
          <a:spcPct val="0"/>
        </a:spcAft>
        <a:defRPr sz="2800" b="1">
          <a:solidFill>
            <a:srgbClr val="00279F"/>
          </a:solidFill>
          <a:latin typeface="+mj-lt"/>
          <a:ea typeface="ＭＳ Ｐゴシック" pitchFamily="-112" charset="-128"/>
          <a:cs typeface="ＭＳ Ｐゴシック" pitchFamily="-112" charset="-128"/>
        </a:defRPr>
      </a:lvl1pPr>
      <a:lvl2pPr algn="l" rtl="0" eaLnBrk="0" fontAlgn="base" hangingPunct="0">
        <a:lnSpc>
          <a:spcPct val="85000"/>
        </a:lnSpc>
        <a:spcBef>
          <a:spcPct val="0"/>
        </a:spcBef>
        <a:spcAft>
          <a:spcPct val="0"/>
        </a:spcAft>
        <a:defRPr sz="2800" b="1">
          <a:solidFill>
            <a:srgbClr val="00279F"/>
          </a:solidFill>
          <a:latin typeface="Arial" pitchFamily="-112" charset="0"/>
          <a:ea typeface="ＭＳ Ｐゴシック" pitchFamily="-112" charset="-128"/>
          <a:cs typeface="ＭＳ Ｐゴシック" pitchFamily="-112" charset="-128"/>
        </a:defRPr>
      </a:lvl2pPr>
      <a:lvl3pPr algn="l" rtl="0" eaLnBrk="0" fontAlgn="base" hangingPunct="0">
        <a:lnSpc>
          <a:spcPct val="85000"/>
        </a:lnSpc>
        <a:spcBef>
          <a:spcPct val="0"/>
        </a:spcBef>
        <a:spcAft>
          <a:spcPct val="0"/>
        </a:spcAft>
        <a:defRPr sz="2800" b="1">
          <a:solidFill>
            <a:srgbClr val="00279F"/>
          </a:solidFill>
          <a:latin typeface="Arial" pitchFamily="-112" charset="0"/>
          <a:ea typeface="ＭＳ Ｐゴシック" pitchFamily="-112" charset="-128"/>
          <a:cs typeface="ＭＳ Ｐゴシック" pitchFamily="-112" charset="-128"/>
        </a:defRPr>
      </a:lvl3pPr>
      <a:lvl4pPr algn="l" rtl="0" eaLnBrk="0" fontAlgn="base" hangingPunct="0">
        <a:lnSpc>
          <a:spcPct val="85000"/>
        </a:lnSpc>
        <a:spcBef>
          <a:spcPct val="0"/>
        </a:spcBef>
        <a:spcAft>
          <a:spcPct val="0"/>
        </a:spcAft>
        <a:defRPr sz="2800" b="1">
          <a:solidFill>
            <a:srgbClr val="00279F"/>
          </a:solidFill>
          <a:latin typeface="Arial" pitchFamily="-112" charset="0"/>
          <a:ea typeface="ＭＳ Ｐゴシック" pitchFamily="-112" charset="-128"/>
          <a:cs typeface="ＭＳ Ｐゴシック" pitchFamily="-112" charset="-128"/>
        </a:defRPr>
      </a:lvl4pPr>
      <a:lvl5pPr algn="l" rtl="0" eaLnBrk="0" fontAlgn="base" hangingPunct="0">
        <a:lnSpc>
          <a:spcPct val="85000"/>
        </a:lnSpc>
        <a:spcBef>
          <a:spcPct val="0"/>
        </a:spcBef>
        <a:spcAft>
          <a:spcPct val="0"/>
        </a:spcAft>
        <a:defRPr sz="2800" b="1">
          <a:solidFill>
            <a:srgbClr val="00279F"/>
          </a:solidFill>
          <a:latin typeface="Arial" pitchFamily="-112" charset="0"/>
          <a:ea typeface="ＭＳ Ｐゴシック" pitchFamily="-112" charset="-128"/>
          <a:cs typeface="ＭＳ Ｐゴシック" pitchFamily="-112" charset="-128"/>
        </a:defRPr>
      </a:lvl5pPr>
      <a:lvl6pPr marL="457200" algn="l" rtl="0" eaLnBrk="0" fontAlgn="base" hangingPunct="0">
        <a:lnSpc>
          <a:spcPct val="85000"/>
        </a:lnSpc>
        <a:spcBef>
          <a:spcPct val="0"/>
        </a:spcBef>
        <a:spcAft>
          <a:spcPct val="0"/>
        </a:spcAft>
        <a:defRPr sz="2800" b="1">
          <a:solidFill>
            <a:srgbClr val="00279F"/>
          </a:solidFill>
          <a:latin typeface="Arial" pitchFamily="-112" charset="0"/>
        </a:defRPr>
      </a:lvl6pPr>
      <a:lvl7pPr marL="914400" algn="l" rtl="0" eaLnBrk="0" fontAlgn="base" hangingPunct="0">
        <a:lnSpc>
          <a:spcPct val="85000"/>
        </a:lnSpc>
        <a:spcBef>
          <a:spcPct val="0"/>
        </a:spcBef>
        <a:spcAft>
          <a:spcPct val="0"/>
        </a:spcAft>
        <a:defRPr sz="2800" b="1">
          <a:solidFill>
            <a:srgbClr val="00279F"/>
          </a:solidFill>
          <a:latin typeface="Arial" pitchFamily="-112" charset="0"/>
        </a:defRPr>
      </a:lvl7pPr>
      <a:lvl8pPr marL="1371600" algn="l" rtl="0" eaLnBrk="0" fontAlgn="base" hangingPunct="0">
        <a:lnSpc>
          <a:spcPct val="85000"/>
        </a:lnSpc>
        <a:spcBef>
          <a:spcPct val="0"/>
        </a:spcBef>
        <a:spcAft>
          <a:spcPct val="0"/>
        </a:spcAft>
        <a:defRPr sz="2800" b="1">
          <a:solidFill>
            <a:srgbClr val="00279F"/>
          </a:solidFill>
          <a:latin typeface="Arial" pitchFamily="-112" charset="0"/>
        </a:defRPr>
      </a:lvl8pPr>
      <a:lvl9pPr marL="1828800" algn="l" rtl="0" eaLnBrk="0" fontAlgn="base" hangingPunct="0">
        <a:lnSpc>
          <a:spcPct val="85000"/>
        </a:lnSpc>
        <a:spcBef>
          <a:spcPct val="0"/>
        </a:spcBef>
        <a:spcAft>
          <a:spcPct val="0"/>
        </a:spcAft>
        <a:defRPr sz="2800" b="1">
          <a:solidFill>
            <a:srgbClr val="00279F"/>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85000"/>
        <a:buFont typeface="Monotype Sorts" pitchFamily="-109" charset="2"/>
        <a:defRPr sz="2400" b="1">
          <a:solidFill>
            <a:schemeClr val="tx1"/>
          </a:solidFill>
          <a:latin typeface="+mn-lt"/>
          <a:ea typeface="ＭＳ Ｐゴシック" pitchFamily="-112" charset="-128"/>
          <a:cs typeface="ＭＳ Ｐゴシック" pitchFamily="-112" charset="-128"/>
        </a:defRPr>
      </a:lvl1pPr>
      <a:lvl2pPr marL="461963" indent="-347663" algn="l" rtl="0" eaLnBrk="0" fontAlgn="base" hangingPunct="0">
        <a:spcBef>
          <a:spcPct val="20000"/>
        </a:spcBef>
        <a:spcAft>
          <a:spcPct val="0"/>
        </a:spcAft>
        <a:buClr>
          <a:schemeClr val="tx2"/>
        </a:buClr>
        <a:buFont typeface="Monotype Sorts" pitchFamily="-109" charset="2"/>
        <a:buChar char="p"/>
        <a:defRPr sz="2000" b="1">
          <a:solidFill>
            <a:schemeClr val="tx1"/>
          </a:solidFill>
          <a:latin typeface="+mn-lt"/>
          <a:ea typeface="ＭＳ Ｐゴシック" pitchFamily="-112" charset="-128"/>
        </a:defRPr>
      </a:lvl2pPr>
      <a:lvl3pPr marL="800100" indent="-3175" algn="l" rtl="0" eaLnBrk="0" fontAlgn="base" hangingPunct="0">
        <a:spcBef>
          <a:spcPct val="20000"/>
        </a:spcBef>
        <a:spcAft>
          <a:spcPct val="0"/>
        </a:spcAft>
        <a:buClr>
          <a:schemeClr val="tx2"/>
        </a:buClr>
        <a:defRPr sz="2000" b="1">
          <a:solidFill>
            <a:schemeClr val="tx1"/>
          </a:solidFill>
          <a:latin typeface="+mn-lt"/>
          <a:ea typeface="ＭＳ Ｐゴシック" pitchFamily="-112" charset="-128"/>
        </a:defRPr>
      </a:lvl3pPr>
      <a:lvl4pPr marL="1143000" indent="228600" algn="l" rtl="0" eaLnBrk="0" fontAlgn="base" hangingPunct="0">
        <a:spcBef>
          <a:spcPct val="20000"/>
        </a:spcBef>
        <a:spcAft>
          <a:spcPct val="0"/>
        </a:spcAft>
        <a:buClr>
          <a:schemeClr val="tx2"/>
        </a:buClr>
        <a:buSzPct val="100000"/>
        <a:buFont typeface="Monotype Sorts" pitchFamily="-109" charset="2"/>
        <a:defRPr b="1">
          <a:solidFill>
            <a:schemeClr val="tx1"/>
          </a:solidFill>
          <a:latin typeface="+mn-lt"/>
          <a:ea typeface="ＭＳ Ｐゴシック" pitchFamily="-112" charset="-128"/>
        </a:defRPr>
      </a:lvl4pPr>
      <a:lvl5pPr marL="1485900" indent="342900" algn="l" rtl="0" eaLnBrk="0" fontAlgn="base" hangingPunct="0">
        <a:spcBef>
          <a:spcPct val="20000"/>
        </a:spcBef>
        <a:spcAft>
          <a:spcPct val="0"/>
        </a:spcAft>
        <a:buClr>
          <a:schemeClr val="tx2"/>
        </a:buClr>
        <a:buSzPct val="100000"/>
        <a:buFont typeface="Monotype Sorts" pitchFamily="-109" charset="2"/>
        <a:defRPr b="1">
          <a:solidFill>
            <a:schemeClr val="tx1"/>
          </a:solidFill>
          <a:latin typeface="+mn-lt"/>
          <a:ea typeface="ＭＳ Ｐゴシック" pitchFamily="-112" charset="-128"/>
        </a:defRPr>
      </a:lvl5pPr>
      <a:lvl6pPr marL="1943100" algn="l" rtl="0" eaLnBrk="0" fontAlgn="base" hangingPunct="0">
        <a:spcBef>
          <a:spcPct val="20000"/>
        </a:spcBef>
        <a:spcAft>
          <a:spcPct val="0"/>
        </a:spcAft>
        <a:buClr>
          <a:schemeClr val="tx2"/>
        </a:buClr>
        <a:buSzPct val="100000"/>
        <a:buFont typeface="Monotype Sorts" pitchFamily="-112" charset="2"/>
        <a:defRPr b="1">
          <a:solidFill>
            <a:schemeClr val="tx1"/>
          </a:solidFill>
          <a:latin typeface="+mn-lt"/>
          <a:ea typeface="ＭＳ Ｐゴシック" pitchFamily="-112" charset="-128"/>
        </a:defRPr>
      </a:lvl6pPr>
      <a:lvl7pPr marL="2400300" algn="l" rtl="0" eaLnBrk="0" fontAlgn="base" hangingPunct="0">
        <a:spcBef>
          <a:spcPct val="20000"/>
        </a:spcBef>
        <a:spcAft>
          <a:spcPct val="0"/>
        </a:spcAft>
        <a:buClr>
          <a:schemeClr val="tx2"/>
        </a:buClr>
        <a:buSzPct val="100000"/>
        <a:buFont typeface="Monotype Sorts" pitchFamily="-112" charset="2"/>
        <a:defRPr b="1">
          <a:solidFill>
            <a:schemeClr val="tx1"/>
          </a:solidFill>
          <a:latin typeface="+mn-lt"/>
          <a:ea typeface="ＭＳ Ｐゴシック" pitchFamily="-112" charset="-128"/>
        </a:defRPr>
      </a:lvl7pPr>
      <a:lvl8pPr marL="2857500" algn="l" rtl="0" eaLnBrk="0" fontAlgn="base" hangingPunct="0">
        <a:spcBef>
          <a:spcPct val="20000"/>
        </a:spcBef>
        <a:spcAft>
          <a:spcPct val="0"/>
        </a:spcAft>
        <a:buClr>
          <a:schemeClr val="tx2"/>
        </a:buClr>
        <a:buSzPct val="100000"/>
        <a:buFont typeface="Monotype Sorts" pitchFamily="-112" charset="2"/>
        <a:defRPr b="1">
          <a:solidFill>
            <a:schemeClr val="tx1"/>
          </a:solidFill>
          <a:latin typeface="+mn-lt"/>
          <a:ea typeface="ＭＳ Ｐゴシック" pitchFamily="-112" charset="-128"/>
        </a:defRPr>
      </a:lvl8pPr>
      <a:lvl9pPr marL="3314700" algn="l" rtl="0" eaLnBrk="0" fontAlgn="base" hangingPunct="0">
        <a:spcBef>
          <a:spcPct val="20000"/>
        </a:spcBef>
        <a:spcAft>
          <a:spcPct val="0"/>
        </a:spcAft>
        <a:buClr>
          <a:schemeClr val="tx2"/>
        </a:buClr>
        <a:buSzPct val="100000"/>
        <a:buFont typeface="Monotype Sorts" pitchFamily="-112" charset="2"/>
        <a:defRPr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df"/><Relationship Id="rId4" Type="http://schemas.openxmlformats.org/officeDocument/2006/relationships/image" Target="../media/image26.pdf"/><Relationship Id="rId5" Type="http://schemas.openxmlformats.org/officeDocument/2006/relationships/image" Target="../media/image27.png"/><Relationship Id="rId7"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image" Target="../media/image24.pdf"/><Relationship Id="rId9" Type="http://schemas.openxmlformats.org/officeDocument/2006/relationships/image" Target="../media/image31.png"/><Relationship Id="rId3" Type="http://schemas.openxmlformats.org/officeDocument/2006/relationships/image" Target="../media/image25.png"/><Relationship Id="rId6" Type="http://schemas.openxmlformats.org/officeDocument/2006/relationships/image" Target="../media/image28.pdf"/></Relationships>
</file>

<file path=ppt/slides/_rels/slide11.xml.rels><?xml version="1.0" encoding="UTF-8" standalone="yes"?>
<Relationships xmlns="http://schemas.openxmlformats.org/package/2006/relationships"><Relationship Id="rId6" Type="http://schemas.openxmlformats.org/officeDocument/2006/relationships/image" Target="../media/image34.png"/><Relationship Id="rId4" Type="http://schemas.openxmlformats.org/officeDocument/2006/relationships/oleObject" Target="../embeddings/Microsoft_Equation3.bin"/><Relationship Id="rId1" Type="http://schemas.openxmlformats.org/officeDocument/2006/relationships/vmlDrawing" Target="../drawings/vmlDrawing3.vml"/><Relationship Id="rId2" Type="http://schemas.openxmlformats.org/officeDocument/2006/relationships/slideLayout" Target="../slideLayouts/slideLayout6.xml"/><Relationship Id="rId3" Type="http://schemas.openxmlformats.org/officeDocument/2006/relationships/image" Target="../media/image33.png"/><Relationship Id="rId5" Type="http://schemas.openxmlformats.org/officeDocument/2006/relationships/oleObject" Target="../embeddings/Microsoft_Equation4.bin"/></Relationships>
</file>

<file path=ppt/slides/_rels/slide12.xml.rels><?xml version="1.0" encoding="UTF-8" standalone="yes"?>
<Relationships xmlns="http://schemas.openxmlformats.org/package/2006/relationships"><Relationship Id="rId4"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image" Target="../media/image35.pdf"/><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4" Type="http://schemas.openxmlformats.org/officeDocument/2006/relationships/image" Target="../media/image39.pdf"/><Relationship Id="rId1" Type="http://schemas.openxmlformats.org/officeDocument/2006/relationships/slideLayout" Target="../slideLayouts/slideLayout6.xml"/><Relationship Id="rId2" Type="http://schemas.openxmlformats.org/officeDocument/2006/relationships/image" Target="../media/image37.pdf"/><Relationship Id="rId3" Type="http://schemas.openxmlformats.org/officeDocument/2006/relationships/image" Target="../media/image38.png"/><Relationship Id="rId5"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41.pdf"/><Relationship Id="rId3" Type="http://schemas.openxmlformats.org/officeDocument/2006/relationships/image" Target="../media/image4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3.pdf"/><Relationship Id="rId3" Type="http://schemas.openxmlformats.org/officeDocument/2006/relationships/image" Target="../media/image4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5.pdf"/><Relationship Id="rId3" Type="http://schemas.openxmlformats.org/officeDocument/2006/relationships/image" Target="../media/image4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4" Type="http://schemas.openxmlformats.org/officeDocument/2006/relationships/image" Target="../media/image48.pdf"/><Relationship Id="rId5" Type="http://schemas.openxmlformats.org/officeDocument/2006/relationships/image" Target="../media/image49.png"/><Relationship Id="rId7" Type="http://schemas.openxmlformats.org/officeDocument/2006/relationships/image" Target="../media/image51.png"/><Relationship Id="rId1" Type="http://schemas.openxmlformats.org/officeDocument/2006/relationships/slideLayout" Target="../slideLayouts/slideLayout6.xml"/><Relationship Id="rId2" Type="http://schemas.openxmlformats.org/officeDocument/2006/relationships/image" Target="../media/image47.png"/><Relationship Id="rId3" Type="http://schemas.openxmlformats.org/officeDocument/2006/relationships/image" Target="../media/image33.png"/><Relationship Id="rId6" Type="http://schemas.openxmlformats.org/officeDocument/2006/relationships/image" Target="../media/image50.pdf"/></Relationships>
</file>

<file path=ppt/slides/_rels/slide18.xml.rels><?xml version="1.0" encoding="UTF-8" standalone="yes"?>
<Relationships xmlns="http://schemas.openxmlformats.org/package/2006/relationships"><Relationship Id="rId2" Type="http://schemas.openxmlformats.org/officeDocument/2006/relationships/image" Target="../media/image52.pdf"/><Relationship Id="rId3" Type="http://schemas.openxmlformats.org/officeDocument/2006/relationships/image" Target="../media/image5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4"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image" Target="../media/image55.png"/><Relationship Id="rId3" Type="http://schemas.openxmlformats.org/officeDocument/2006/relationships/image" Target="../media/image56.png"/><Relationship Id="rId5" Type="http://schemas.openxmlformats.org/officeDocument/2006/relationships/image" Target="../media/image5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5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4" Type="http://schemas.openxmlformats.org/officeDocument/2006/relationships/image" Target="../media/image661.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5.pdf"/></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3" Type="http://schemas.openxmlformats.org/officeDocument/2006/relationships/image" Target="../media/image6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71.pdf"/><Relationship Id="rId4" Type="http://schemas.openxmlformats.org/officeDocument/2006/relationships/image" Target="../media/image69.pdf"/><Relationship Id="rId5" Type="http://schemas.openxmlformats.org/officeDocument/2006/relationships/image" Target="../media/image72.png"/><Relationship Id="rId7" Type="http://schemas.openxmlformats.org/officeDocument/2006/relationships/image" Target="../media/image74.png"/><Relationship Id="rId1" Type="http://schemas.openxmlformats.org/officeDocument/2006/relationships/slideLayout" Target="../slideLayouts/slideLayout6.xml"/><Relationship Id="rId2" Type="http://schemas.openxmlformats.org/officeDocument/2006/relationships/image" Target="../media/image68.pdf"/><Relationship Id="rId9" Type="http://schemas.openxmlformats.org/officeDocument/2006/relationships/image" Target="../media/image761.png"/><Relationship Id="rId3" Type="http://schemas.openxmlformats.org/officeDocument/2006/relationships/image" Target="../media/image70.png"/><Relationship Id="rId6" Type="http://schemas.openxmlformats.org/officeDocument/2006/relationships/image" Target="../media/image70.pdf"/></Relationships>
</file>

<file path=ppt/slides/_rels/slide34.xml.rels><?xml version="1.0" encoding="UTF-8" standalone="yes"?>
<Relationships xmlns="http://schemas.openxmlformats.org/package/2006/relationships"><Relationship Id="rId4" Type="http://schemas.openxmlformats.org/officeDocument/2006/relationships/image" Target="../media/image73.pdf"/><Relationship Id="rId5" Type="http://schemas.openxmlformats.org/officeDocument/2006/relationships/image" Target="../media/image80.png"/><Relationship Id="rId7" Type="http://schemas.openxmlformats.org/officeDocument/2006/relationships/image" Target="../media/image821.png"/><Relationship Id="rId1" Type="http://schemas.openxmlformats.org/officeDocument/2006/relationships/slideLayout" Target="../slideLayouts/slideLayout6.xml"/><Relationship Id="rId2" Type="http://schemas.openxmlformats.org/officeDocument/2006/relationships/image" Target="../media/image72.pdf"/><Relationship Id="rId3" Type="http://schemas.openxmlformats.org/officeDocument/2006/relationships/image" Target="../media/image781.png"/><Relationship Id="rId6" Type="http://schemas.openxmlformats.org/officeDocument/2006/relationships/image" Target="../media/image74.pdf"/></Relationships>
</file>

<file path=ppt/slides/_rels/slide35.xml.rels><?xml version="1.0" encoding="UTF-8" standalone="yes"?>
<Relationships xmlns="http://schemas.openxmlformats.org/package/2006/relationships"><Relationship Id="rId4" Type="http://schemas.openxmlformats.org/officeDocument/2006/relationships/oleObject" Target="../embeddings/Microsoft_Equation5.bin"/><Relationship Id="rId1" Type="http://schemas.openxmlformats.org/officeDocument/2006/relationships/vmlDrawing" Target="../drawings/vmlDrawing4.vml"/><Relationship Id="rId2" Type="http://schemas.openxmlformats.org/officeDocument/2006/relationships/slideLayout" Target="../slideLayouts/slideLayout6.xml"/><Relationship Id="rId3" Type="http://schemas.openxmlformats.org/officeDocument/2006/relationships/image" Target="../media/image76.png"/></Relationships>
</file>

<file path=ppt/slides/_rels/slide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oleObject" Target="../embeddings/Microsoft_Word_97_-_2004_Document6.doc"/><Relationship Id="rId1" Type="http://schemas.openxmlformats.org/officeDocument/2006/relationships/vmlDrawing" Target="../drawings/vmlDrawing5.vml"/></Relationships>
</file>

<file path=ppt/slides/_rels/slide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3" Type="http://schemas.openxmlformats.org/officeDocument/2006/relationships/image" Target="../media/image8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3"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6.pdf"/><Relationship Id="rId4" Type="http://schemas.openxmlformats.org/officeDocument/2006/relationships/image" Target="../media/image12.pdf"/><Relationship Id="rId5" Type="http://schemas.openxmlformats.org/officeDocument/2006/relationships/image" Target="../media/image13.png"/><Relationship Id="rId7"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image" Target="../media/image10.pdf"/><Relationship Id="rId9" Type="http://schemas.openxmlformats.org/officeDocument/2006/relationships/image" Target="../media/image17.png"/><Relationship Id="rId3" Type="http://schemas.openxmlformats.org/officeDocument/2006/relationships/image" Target="../media/image11.png"/><Relationship Id="rId6" Type="http://schemas.openxmlformats.org/officeDocument/2006/relationships/image" Target="../media/image14.pdf"/></Relationships>
</file>

<file path=ppt/slides/_rels/slide9.xml.rels><?xml version="1.0" encoding="UTF-8" standalone="yes"?>
<Relationships xmlns="http://schemas.openxmlformats.org/package/2006/relationships"><Relationship Id="rId4" Type="http://schemas.openxmlformats.org/officeDocument/2006/relationships/image" Target="../media/image20.pdf"/><Relationship Id="rId5" Type="http://schemas.openxmlformats.org/officeDocument/2006/relationships/image" Target="../media/image21.png"/><Relationship Id="rId7"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18.pdf"/><Relationship Id="rId3" Type="http://schemas.openxmlformats.org/officeDocument/2006/relationships/image" Target="../media/image19.png"/><Relationship Id="rId6" Type="http://schemas.openxmlformats.org/officeDocument/2006/relationships/image" Target="../media/image22.pd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381000" y="1524000"/>
            <a:ext cx="8458200" cy="838200"/>
          </a:xfrm>
        </p:spPr>
        <p:txBody>
          <a:bodyPr/>
          <a:lstStyle/>
          <a:p>
            <a:pPr algn="ctr"/>
            <a:r>
              <a:rPr lang="en-US" sz="2400" cap="all" dirty="0" smtClean="0"/>
              <a:t>Simulations  OF TARGETS FOR NDCX II*</a:t>
            </a:r>
            <a:endParaRPr lang="en-US" sz="2400" dirty="0"/>
          </a:p>
        </p:txBody>
      </p:sp>
      <p:sp>
        <p:nvSpPr>
          <p:cNvPr id="15363" name="Rectangle 3"/>
          <p:cNvSpPr>
            <a:spLocks noGrp="1" noChangeArrowheads="1"/>
          </p:cNvSpPr>
          <p:nvPr>
            <p:ph type="subTitle" idx="1"/>
          </p:nvPr>
        </p:nvSpPr>
        <p:spPr>
          <a:xfrm>
            <a:off x="304800" y="2895600"/>
            <a:ext cx="8534400" cy="2514600"/>
          </a:xfrm>
        </p:spPr>
        <p:txBody>
          <a:bodyPr/>
          <a:lstStyle/>
          <a:p>
            <a:r>
              <a:rPr lang="en-US" sz="1800" dirty="0" smtClean="0"/>
              <a:t>J. J. Barnard</a:t>
            </a:r>
            <a:r>
              <a:rPr lang="en-US" sz="1800" baseline="30000" dirty="0" smtClean="0"/>
              <a:t>1</a:t>
            </a:r>
            <a:r>
              <a:rPr lang="en-US" sz="1800" dirty="0" smtClean="0"/>
              <a:t>, J. Armijo</a:t>
            </a:r>
            <a:r>
              <a:rPr lang="en-US" sz="1800" baseline="30000" dirty="0" smtClean="0"/>
              <a:t>2</a:t>
            </a:r>
            <a:r>
              <a:rPr lang="en-US" sz="1800" dirty="0" smtClean="0"/>
              <a:t>, F. M. Bieniosek</a:t>
            </a:r>
            <a:r>
              <a:rPr lang="en-US" sz="1800" baseline="30000" dirty="0" smtClean="0"/>
              <a:t>2</a:t>
            </a:r>
            <a:r>
              <a:rPr lang="en-US" sz="1800" dirty="0" smtClean="0"/>
              <a:t>, A. Friedman</a:t>
            </a:r>
            <a:r>
              <a:rPr lang="en-US" sz="1800" baseline="30000" dirty="0" smtClean="0"/>
              <a:t>1</a:t>
            </a:r>
            <a:r>
              <a:rPr lang="en-US" sz="1800" dirty="0" smtClean="0"/>
              <a:t>, M. Hay</a:t>
            </a:r>
            <a:r>
              <a:rPr lang="en-US" sz="1800" baseline="30000" dirty="0" smtClean="0"/>
              <a:t>2</a:t>
            </a:r>
            <a:r>
              <a:rPr lang="en-US" sz="1800" dirty="0" smtClean="0"/>
              <a:t>, E. Henestroza</a:t>
            </a:r>
            <a:r>
              <a:rPr lang="en-US" sz="1800" baseline="30000" dirty="0" smtClean="0"/>
              <a:t>2</a:t>
            </a:r>
            <a:r>
              <a:rPr lang="en-US" sz="1800" dirty="0" smtClean="0"/>
              <a:t>,   B.G. Logan</a:t>
            </a:r>
            <a:r>
              <a:rPr lang="en-US" sz="1800" baseline="30000" dirty="0" smtClean="0"/>
              <a:t>2</a:t>
            </a:r>
            <a:r>
              <a:rPr lang="en-US" sz="1800" dirty="0" smtClean="0"/>
              <a:t>, R. M. More</a:t>
            </a:r>
            <a:r>
              <a:rPr lang="en-US" sz="1800" baseline="30000" dirty="0" smtClean="0"/>
              <a:t>2</a:t>
            </a:r>
            <a:r>
              <a:rPr lang="en-US" sz="1800" dirty="0" smtClean="0"/>
              <a:t>, P. A. Ni</a:t>
            </a:r>
            <a:r>
              <a:rPr lang="en-US" sz="1800" baseline="30000" dirty="0" smtClean="0"/>
              <a:t>2</a:t>
            </a:r>
            <a:r>
              <a:rPr lang="en-US" sz="1800" dirty="0" smtClean="0"/>
              <a:t>, L. J. Perkins</a:t>
            </a:r>
            <a:r>
              <a:rPr lang="en-US" sz="1800" baseline="30000" dirty="0" smtClean="0"/>
              <a:t>1</a:t>
            </a:r>
            <a:r>
              <a:rPr lang="en-US" sz="1800" dirty="0" smtClean="0"/>
              <a:t>,               S. F. Ng</a:t>
            </a:r>
            <a:r>
              <a:rPr lang="en-US" sz="1800" baseline="30000" dirty="0" smtClean="0"/>
              <a:t>2,4</a:t>
            </a:r>
            <a:r>
              <a:rPr lang="en-US" sz="1800" dirty="0" smtClean="0"/>
              <a:t>, S. A. Veitzer</a:t>
            </a:r>
            <a:r>
              <a:rPr lang="en-US" sz="1800" baseline="30000" dirty="0" smtClean="0"/>
              <a:t>3</a:t>
            </a:r>
            <a:r>
              <a:rPr lang="en-US" sz="1800" dirty="0" smtClean="0"/>
              <a:t>, J. S. Wurtele</a:t>
            </a:r>
            <a:r>
              <a:rPr lang="en-US" sz="1800" baseline="30000" dirty="0" smtClean="0"/>
              <a:t>2</a:t>
            </a:r>
            <a:r>
              <a:rPr lang="en-US" sz="1800" dirty="0" smtClean="0"/>
              <a:t>, S. S. Yu</a:t>
            </a:r>
            <a:r>
              <a:rPr lang="en-US" sz="1800" baseline="30000" dirty="0" smtClean="0"/>
              <a:t>2,4</a:t>
            </a:r>
            <a:r>
              <a:rPr lang="en-US" sz="1800" dirty="0" smtClean="0"/>
              <a:t>, A. B. Zylstra</a:t>
            </a:r>
            <a:r>
              <a:rPr lang="en-US" sz="1800" baseline="30000" dirty="0" smtClean="0"/>
              <a:t>2</a:t>
            </a:r>
            <a:endParaRPr lang="en-US" sz="1800" dirty="0" smtClean="0"/>
          </a:p>
          <a:p>
            <a:r>
              <a:rPr lang="en-US" sz="1400" dirty="0" smtClean="0"/>
              <a:t>1. Lawrence Livermore National Laboratory, Livermore, CA 94550, USA</a:t>
            </a:r>
          </a:p>
          <a:p>
            <a:r>
              <a:rPr lang="en-US" sz="1400" dirty="0" smtClean="0"/>
              <a:t>2. Lawrence Berkeley, National Laboratory, Berkeley, CA 94720 USA</a:t>
            </a:r>
          </a:p>
          <a:p>
            <a:r>
              <a:rPr lang="en-US" sz="1400" dirty="0" smtClean="0"/>
              <a:t>3. Tech-X Corporation, Boulder, CO 80303 USA</a:t>
            </a:r>
          </a:p>
          <a:p>
            <a:r>
              <a:rPr lang="en-US" sz="1400" dirty="0" smtClean="0"/>
              <a:t>4. Chinese University, Hong Kong, China</a:t>
            </a:r>
          </a:p>
          <a:p>
            <a:r>
              <a:rPr lang="en-US" sz="1600" dirty="0" smtClean="0"/>
              <a:t>Twelfth US-Japan Workshop on Heavy Ion Fusion and High Energy Density Physics</a:t>
            </a:r>
          </a:p>
          <a:p>
            <a:r>
              <a:rPr lang="en-US" sz="1600" dirty="0" smtClean="0"/>
              <a:t>San Francisco, CA</a:t>
            </a:r>
          </a:p>
          <a:p>
            <a:r>
              <a:rPr lang="en-US" sz="1400" dirty="0" smtClean="0"/>
              <a:t>September 6 – 11, 2009</a:t>
            </a:r>
          </a:p>
          <a:p>
            <a:pPr marL="457200" indent="-457200">
              <a:lnSpc>
                <a:spcPct val="90000"/>
              </a:lnSpc>
            </a:pPr>
            <a:endParaRPr lang="en-US" sz="1800" dirty="0">
              <a:solidFill>
                <a:srgbClr val="00279F"/>
              </a:solidFill>
              <a:ea typeface="ＭＳ Ｐゴシック" pitchFamily="-109" charset="-128"/>
              <a:cs typeface="ＭＳ Ｐゴシック" pitchFamily="-109" charset="-128"/>
            </a:endParaRPr>
          </a:p>
        </p:txBody>
      </p:sp>
      <p:sp>
        <p:nvSpPr>
          <p:cNvPr id="15364" name="Text Box 8"/>
          <p:cNvSpPr txBox="1">
            <a:spLocks noChangeArrowheads="1"/>
          </p:cNvSpPr>
          <p:nvPr/>
        </p:nvSpPr>
        <p:spPr bwMode="auto">
          <a:xfrm>
            <a:off x="304800" y="5867400"/>
            <a:ext cx="8610600" cy="461665"/>
          </a:xfrm>
          <a:prstGeom prst="rect">
            <a:avLst/>
          </a:prstGeom>
          <a:noFill/>
          <a:ln w="12700">
            <a:noFill/>
            <a:miter lim="800000"/>
            <a:headEnd/>
            <a:tailEnd/>
          </a:ln>
        </p:spPr>
        <p:txBody>
          <a:bodyPr>
            <a:prstTxWarp prst="textNoShape">
              <a:avLst/>
            </a:prstTxWarp>
            <a:spAutoFit/>
          </a:bodyPr>
          <a:lstStyle/>
          <a:p>
            <a:r>
              <a:rPr lang="en-US" sz="1200" dirty="0" smtClean="0"/>
              <a:t>*Work performed under the auspices of the U.S. Department of Energy under contract DE-AC52-07NA27344 at</a:t>
            </a:r>
          </a:p>
          <a:p>
            <a:r>
              <a:rPr lang="en-US" sz="1200" dirty="0" smtClean="0"/>
              <a:t>LLNL, and University of California contract DE-AC02-05CH11231 at LBNL</a:t>
            </a:r>
            <a:endParaRPr lang="en-US" sz="1200" b="0" dirty="0">
              <a:solidFill>
                <a:srgbClr val="000000"/>
              </a:solidFill>
            </a:endParaRPr>
          </a:p>
        </p:txBody>
      </p:sp>
      <p:pic>
        <p:nvPicPr>
          <p:cNvPr id="15365" name="Picture 10" descr="lab_icon_rgb"/>
          <p:cNvPicPr>
            <a:picLocks noChangeAspect="1" noChangeArrowheads="1"/>
          </p:cNvPicPr>
          <p:nvPr/>
        </p:nvPicPr>
        <p:blipFill>
          <a:blip r:embed="rId2"/>
          <a:srcRect/>
          <a:stretch>
            <a:fillRect/>
          </a:stretch>
        </p:blipFill>
        <p:spPr bwMode="auto">
          <a:xfrm>
            <a:off x="7543800" y="6324600"/>
            <a:ext cx="446088" cy="457200"/>
          </a:xfrm>
          <a:prstGeom prst="rect">
            <a:avLst/>
          </a:prstGeom>
          <a:noFill/>
          <a:ln w="9525">
            <a:noFill/>
            <a:miter lim="800000"/>
            <a:headEnd/>
            <a:tailEnd/>
          </a:ln>
        </p:spPr>
      </p:pic>
    </p:spTree>
  </p:cSld>
  <p:clrMapOvr>
    <a:masterClrMapping/>
  </p:clrMapOvr>
  <p:transition advClick="0" advTm="6000">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evolution was tracked for 30 ns</a:t>
            </a:r>
            <a:endParaRPr lang="en-US" dirty="0"/>
          </a:p>
        </p:txBody>
      </p:sp>
      <p:pic>
        <p:nvPicPr>
          <p:cNvPr id="3" name="Picture 2"/>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572000" y="1066800"/>
            <a:ext cx="4406030" cy="2743200"/>
          </a:xfrm>
          <a:prstGeom prst="rect">
            <a:avLst/>
          </a:prstGeom>
        </p:spPr>
      </p:pic>
      <p:pic>
        <p:nvPicPr>
          <p:cNvPr id="4" name="Picture 3"/>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533400" y="3962400"/>
            <a:ext cx="3896811" cy="2525865"/>
          </a:xfrm>
          <a:prstGeom prst="rect">
            <a:avLst/>
          </a:prstGeom>
        </p:spPr>
      </p:pic>
      <p:pic>
        <p:nvPicPr>
          <p:cNvPr id="5" name="Picture 4"/>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4870450" y="4000324"/>
            <a:ext cx="3816350" cy="2400476"/>
          </a:xfrm>
          <a:prstGeom prst="rect">
            <a:avLst/>
          </a:prstGeom>
        </p:spPr>
      </p:pic>
      <p:pic>
        <p:nvPicPr>
          <p:cNvPr id="7" name="Picture 6"/>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381000" y="1219200"/>
            <a:ext cx="4114800" cy="2605748"/>
          </a:xfrm>
          <a:prstGeom prst="rect">
            <a:avLst/>
          </a:prstGeom>
        </p:spPr>
      </p:pic>
      <p:sp>
        <p:nvSpPr>
          <p:cNvPr id="8" name="TextBox 7"/>
          <p:cNvSpPr txBox="1"/>
          <p:nvPr/>
        </p:nvSpPr>
        <p:spPr>
          <a:xfrm>
            <a:off x="762000" y="1219200"/>
            <a:ext cx="1569660" cy="923330"/>
          </a:xfrm>
          <a:prstGeom prst="rect">
            <a:avLst/>
          </a:prstGeom>
          <a:noFill/>
        </p:spPr>
        <p:txBody>
          <a:bodyPr wrap="none" rtlCol="0">
            <a:spAutoFit/>
          </a:bodyPr>
          <a:lstStyle/>
          <a:p>
            <a:r>
              <a:rPr lang="en-US" dirty="0" smtClean="0"/>
              <a:t>Temperature</a:t>
            </a:r>
          </a:p>
          <a:p>
            <a:endParaRPr lang="en-US" dirty="0" smtClean="0"/>
          </a:p>
          <a:p>
            <a:endParaRPr lang="en-US" dirty="0"/>
          </a:p>
        </p:txBody>
      </p:sp>
      <p:sp>
        <p:nvSpPr>
          <p:cNvPr id="9" name="TextBox 8"/>
          <p:cNvSpPr txBox="1"/>
          <p:nvPr/>
        </p:nvSpPr>
        <p:spPr>
          <a:xfrm>
            <a:off x="5105400" y="1143000"/>
            <a:ext cx="389988" cy="369332"/>
          </a:xfrm>
          <a:prstGeom prst="rect">
            <a:avLst/>
          </a:prstGeom>
          <a:noFill/>
        </p:spPr>
        <p:txBody>
          <a:bodyPr wrap="none" rtlCol="0">
            <a:spAutoFit/>
          </a:bodyPr>
          <a:lstStyle/>
          <a:p>
            <a:r>
              <a:rPr lang="en-US" dirty="0" smtClean="0"/>
              <a:t>v</a:t>
            </a:r>
            <a:r>
              <a:rPr lang="en-US" baseline="-25000" dirty="0" smtClean="0"/>
              <a:t>z</a:t>
            </a:r>
            <a:endParaRPr lang="en-US" baseline="-25000" dirty="0"/>
          </a:p>
        </p:txBody>
      </p:sp>
      <p:sp>
        <p:nvSpPr>
          <p:cNvPr id="10" name="TextBox 9"/>
          <p:cNvSpPr txBox="1"/>
          <p:nvPr/>
        </p:nvSpPr>
        <p:spPr>
          <a:xfrm>
            <a:off x="804446" y="4724400"/>
            <a:ext cx="338554" cy="369332"/>
          </a:xfrm>
          <a:prstGeom prst="rect">
            <a:avLst/>
          </a:prstGeom>
          <a:noFill/>
        </p:spPr>
        <p:txBody>
          <a:bodyPr wrap="none" rtlCol="0">
            <a:spAutoFit/>
          </a:bodyPr>
          <a:lstStyle/>
          <a:p>
            <a:r>
              <a:rPr lang="en-US" dirty="0" smtClean="0"/>
              <a:t>T</a:t>
            </a:r>
            <a:endParaRPr lang="en-US" dirty="0"/>
          </a:p>
        </p:txBody>
      </p:sp>
      <p:sp>
        <p:nvSpPr>
          <p:cNvPr id="11" name="TextBox 10"/>
          <p:cNvSpPr txBox="1"/>
          <p:nvPr/>
        </p:nvSpPr>
        <p:spPr>
          <a:xfrm>
            <a:off x="2514600" y="5715000"/>
            <a:ext cx="312906" cy="369332"/>
          </a:xfrm>
          <a:prstGeom prst="rect">
            <a:avLst/>
          </a:prstGeom>
          <a:noFill/>
        </p:spPr>
        <p:txBody>
          <a:bodyPr wrap="none" rtlCol="0">
            <a:spAutoFit/>
          </a:bodyPr>
          <a:lstStyle/>
          <a:p>
            <a:r>
              <a:rPr lang="en-US" dirty="0" smtClean="0">
                <a:latin typeface="Symbol" charset="2"/>
                <a:cs typeface="Symbol" charset="2"/>
              </a:rPr>
              <a:t>r</a:t>
            </a:r>
            <a:endParaRPr lang="en-US" dirty="0">
              <a:latin typeface="Symbol" charset="2"/>
              <a:cs typeface="Symbol" charset="2"/>
            </a:endParaRPr>
          </a:p>
        </p:txBody>
      </p:sp>
      <p:sp>
        <p:nvSpPr>
          <p:cNvPr id="12" name="TextBox 11"/>
          <p:cNvSpPr txBox="1"/>
          <p:nvPr/>
        </p:nvSpPr>
        <p:spPr>
          <a:xfrm>
            <a:off x="5334000" y="4419600"/>
            <a:ext cx="1069524" cy="369332"/>
          </a:xfrm>
          <a:prstGeom prst="rect">
            <a:avLst/>
          </a:prstGeom>
          <a:noFill/>
        </p:spPr>
        <p:txBody>
          <a:bodyPr wrap="none" rtlCol="0">
            <a:spAutoFit/>
          </a:bodyPr>
          <a:lstStyle/>
          <a:p>
            <a:r>
              <a:rPr lang="en-US" dirty="0" smtClean="0"/>
              <a:t>Entropy</a:t>
            </a:r>
            <a:endParaRPr lang="en-US" dirty="0"/>
          </a:p>
        </p:txBody>
      </p:sp>
    </p:spTree>
  </p:cSld>
  <p:clrMapOvr>
    <a:masterClrMapping/>
  </p:clrMapOvr>
  <p:transition advClick="0" advTm="6000">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4996434" y="2133600"/>
            <a:ext cx="3842766" cy="3905250"/>
          </a:xfrm>
          <a:prstGeom prst="rect">
            <a:avLst/>
          </a:prstGeom>
        </p:spPr>
      </p:pic>
      <p:sp>
        <p:nvSpPr>
          <p:cNvPr id="2" name="Title 1"/>
          <p:cNvSpPr>
            <a:spLocks noGrp="1"/>
          </p:cNvSpPr>
          <p:nvPr>
            <p:ph type="title"/>
          </p:nvPr>
        </p:nvSpPr>
        <p:spPr/>
        <p:txBody>
          <a:bodyPr/>
          <a:lstStyle/>
          <a:p>
            <a:r>
              <a:rPr lang="en-US" sz="2400" dirty="0" smtClean="0"/>
              <a:t>Critical frequency </a:t>
            </a:r>
            <a:r>
              <a:rPr lang="en-US" sz="2400" dirty="0" smtClean="0">
                <a:latin typeface="Symbol" charset="2"/>
                <a:cs typeface="Symbol" charset="2"/>
              </a:rPr>
              <a:t>n</a:t>
            </a:r>
            <a:r>
              <a:rPr lang="en-US" sz="2400" baseline="-25000" dirty="0" smtClean="0"/>
              <a:t>crit</a:t>
            </a:r>
            <a:r>
              <a:rPr lang="en-US" sz="2400" dirty="0" smtClean="0"/>
              <a:t> defines "over dense" point where wave propagation becomes evanescent</a:t>
            </a:r>
            <a:endParaRPr lang="en-US" sz="2400" dirty="0"/>
          </a:p>
        </p:txBody>
      </p:sp>
      <p:sp>
        <p:nvSpPr>
          <p:cNvPr id="3" name="TextBox 2"/>
          <p:cNvSpPr txBox="1"/>
          <p:nvPr/>
        </p:nvSpPr>
        <p:spPr>
          <a:xfrm>
            <a:off x="838200" y="1600200"/>
            <a:ext cx="7315200" cy="646331"/>
          </a:xfrm>
          <a:prstGeom prst="rect">
            <a:avLst/>
          </a:prstGeom>
          <a:noFill/>
        </p:spPr>
        <p:txBody>
          <a:bodyPr wrap="square" rtlCol="0">
            <a:spAutoFit/>
          </a:bodyPr>
          <a:lstStyle/>
          <a:p>
            <a:r>
              <a:rPr lang="en-US" dirty="0" smtClean="0"/>
              <a:t>Consider idealized case:  Energy instantaneously deposited; ideal gas; Z* = constant </a:t>
            </a:r>
            <a:endParaRPr lang="en-US" dirty="0"/>
          </a:p>
        </p:txBody>
      </p:sp>
      <p:graphicFrame>
        <p:nvGraphicFramePr>
          <p:cNvPr id="5" name="Object 4"/>
          <p:cNvGraphicFramePr>
            <a:graphicFrameLocks/>
          </p:cNvGraphicFramePr>
          <p:nvPr/>
        </p:nvGraphicFramePr>
        <p:xfrm>
          <a:off x="1143000" y="1397000"/>
          <a:ext cx="6858000" cy="4064000"/>
        </p:xfrm>
        <a:graphic>
          <a:graphicData uri="http://schemas.openxmlformats.org/presentationml/2006/ole">
            <p:oleObj spid="_x0000_s68610" name="Equation" r:id="rId4" imgW="0" imgH="0" progId="Equation.3">
              <p:embed/>
            </p:oleObj>
          </a:graphicData>
        </a:graphic>
      </p:graphicFrame>
      <p:graphicFrame>
        <p:nvGraphicFramePr>
          <p:cNvPr id="8" name="Object 7"/>
          <p:cNvGraphicFramePr>
            <a:graphicFrameLocks noChangeAspect="1"/>
          </p:cNvGraphicFramePr>
          <p:nvPr/>
        </p:nvGraphicFramePr>
        <p:xfrm>
          <a:off x="1676400" y="1143000"/>
          <a:ext cx="4738255" cy="457200"/>
        </p:xfrm>
        <a:graphic>
          <a:graphicData uri="http://schemas.openxmlformats.org/presentationml/2006/ole">
            <p:oleObj spid="_x0000_s68614" name="Equation" r:id="rId5" imgW="2895600" imgH="279400" progId="Equation.3">
              <p:embed/>
            </p:oleObj>
          </a:graphicData>
        </a:graphic>
      </p:graphicFrame>
      <p:pic>
        <p:nvPicPr>
          <p:cNvPr id="6" name="Picture 5"/>
          <p:cNvPicPr>
            <a:picLocks noChangeAspect="1"/>
          </p:cNvPicPr>
          <p:nvPr/>
        </p:nvPicPr>
        <p:blipFill>
          <a:blip r:embed="rId6"/>
          <a:stretch>
            <a:fillRect/>
          </a:stretch>
        </p:blipFill>
        <p:spPr>
          <a:xfrm>
            <a:off x="76200" y="2286000"/>
            <a:ext cx="4572000" cy="4029206"/>
          </a:xfrm>
          <a:prstGeom prst="rect">
            <a:avLst/>
          </a:prstGeom>
        </p:spPr>
      </p:pic>
      <p:sp>
        <p:nvSpPr>
          <p:cNvPr id="7" name="TextBox 6"/>
          <p:cNvSpPr txBox="1"/>
          <p:nvPr/>
        </p:nvSpPr>
        <p:spPr>
          <a:xfrm>
            <a:off x="2819400" y="5562600"/>
            <a:ext cx="505216" cy="369332"/>
          </a:xfrm>
          <a:prstGeom prst="rect">
            <a:avLst/>
          </a:prstGeom>
          <a:noFill/>
        </p:spPr>
        <p:txBody>
          <a:bodyPr wrap="none" rtlCol="0">
            <a:spAutoFit/>
          </a:bodyPr>
          <a:lstStyle/>
          <a:p>
            <a:r>
              <a:rPr lang="en-US" dirty="0" smtClean="0"/>
              <a:t>z/L</a:t>
            </a:r>
            <a:endParaRPr lang="en-US" dirty="0"/>
          </a:p>
        </p:txBody>
      </p:sp>
      <p:sp>
        <p:nvSpPr>
          <p:cNvPr id="9" name="TextBox 8"/>
          <p:cNvSpPr txBox="1"/>
          <p:nvPr/>
        </p:nvSpPr>
        <p:spPr>
          <a:xfrm rot="16200000">
            <a:off x="8619017" y="3889451"/>
            <a:ext cx="680633" cy="369332"/>
          </a:xfrm>
          <a:prstGeom prst="rect">
            <a:avLst/>
          </a:prstGeom>
          <a:noFill/>
        </p:spPr>
        <p:txBody>
          <a:bodyPr wrap="none" rtlCol="0">
            <a:spAutoFit/>
          </a:bodyPr>
          <a:lstStyle/>
          <a:p>
            <a:r>
              <a:rPr lang="en-US" dirty="0" smtClean="0"/>
              <a:t>c</a:t>
            </a:r>
            <a:r>
              <a:rPr lang="en-US" baseline="-25000" dirty="0" smtClean="0"/>
              <a:t>s</a:t>
            </a:r>
            <a:r>
              <a:rPr lang="en-US" dirty="0" smtClean="0"/>
              <a:t>t/L</a:t>
            </a:r>
            <a:endParaRPr lang="en-US" dirty="0"/>
          </a:p>
        </p:txBody>
      </p:sp>
      <p:sp>
        <p:nvSpPr>
          <p:cNvPr id="11" name="TextBox 10"/>
          <p:cNvSpPr txBox="1"/>
          <p:nvPr/>
        </p:nvSpPr>
        <p:spPr>
          <a:xfrm>
            <a:off x="6781800" y="5867400"/>
            <a:ext cx="505216" cy="369332"/>
          </a:xfrm>
          <a:prstGeom prst="rect">
            <a:avLst/>
          </a:prstGeom>
          <a:noFill/>
        </p:spPr>
        <p:txBody>
          <a:bodyPr wrap="none" rtlCol="0">
            <a:spAutoFit/>
          </a:bodyPr>
          <a:lstStyle/>
          <a:p>
            <a:r>
              <a:rPr lang="en-US" dirty="0" smtClean="0"/>
              <a:t>z/L</a:t>
            </a:r>
            <a:endParaRPr lang="en-US" dirty="0"/>
          </a:p>
        </p:txBody>
      </p:sp>
      <p:sp>
        <p:nvSpPr>
          <p:cNvPr id="15" name="TextBox 14"/>
          <p:cNvSpPr txBox="1"/>
          <p:nvPr/>
        </p:nvSpPr>
        <p:spPr>
          <a:xfrm>
            <a:off x="3581400" y="2514600"/>
            <a:ext cx="680633" cy="369332"/>
          </a:xfrm>
          <a:prstGeom prst="rect">
            <a:avLst/>
          </a:prstGeom>
          <a:noFill/>
        </p:spPr>
        <p:txBody>
          <a:bodyPr wrap="none" rtlCol="0">
            <a:spAutoFit/>
          </a:bodyPr>
          <a:lstStyle/>
          <a:p>
            <a:r>
              <a:rPr lang="en-US" dirty="0" smtClean="0"/>
              <a:t>c</a:t>
            </a:r>
            <a:r>
              <a:rPr lang="en-US" baseline="-25000" dirty="0" smtClean="0"/>
              <a:t>s</a:t>
            </a:r>
            <a:r>
              <a:rPr lang="en-US" dirty="0" smtClean="0"/>
              <a:t>t/L</a:t>
            </a:r>
            <a:endParaRPr lang="en-US" dirty="0"/>
          </a:p>
        </p:txBody>
      </p:sp>
      <p:sp>
        <p:nvSpPr>
          <p:cNvPr id="16" name="TextBox 15"/>
          <p:cNvSpPr txBox="1"/>
          <p:nvPr/>
        </p:nvSpPr>
        <p:spPr>
          <a:xfrm>
            <a:off x="457200" y="6211669"/>
            <a:ext cx="7891904" cy="646331"/>
          </a:xfrm>
          <a:prstGeom prst="rect">
            <a:avLst/>
          </a:prstGeom>
          <a:noFill/>
        </p:spPr>
        <p:txBody>
          <a:bodyPr wrap="none" rtlCol="0">
            <a:spAutoFit/>
          </a:bodyPr>
          <a:lstStyle/>
          <a:p>
            <a:r>
              <a:rPr lang="en-US" dirty="0" smtClean="0"/>
              <a:t>For adiabatic evolution lines of constant density coincide with lines of</a:t>
            </a:r>
          </a:p>
          <a:p>
            <a:r>
              <a:rPr lang="en-US" dirty="0" smtClean="0"/>
              <a:t>constant temperature (since T ~ </a:t>
            </a:r>
            <a:r>
              <a:rPr lang="en-US" dirty="0" smtClean="0">
                <a:latin typeface="Symbol" charset="2"/>
                <a:cs typeface="Symbol" charset="2"/>
              </a:rPr>
              <a:t>r</a:t>
            </a:r>
            <a:r>
              <a:rPr lang="en-US" baseline="30000" dirty="0" smtClean="0">
                <a:latin typeface="Symbol" charset="2"/>
                <a:cs typeface="Symbol" charset="2"/>
              </a:rPr>
              <a:t>g</a:t>
            </a:r>
            <a:r>
              <a:rPr lang="en-US" baseline="30000" dirty="0" smtClean="0"/>
              <a:t>-1 </a:t>
            </a:r>
            <a:r>
              <a:rPr lang="en-US" dirty="0" smtClean="0"/>
              <a:t>).  </a:t>
            </a:r>
            <a:endParaRPr lang="en-US" dirty="0"/>
          </a:p>
        </p:txBody>
      </p:sp>
      <p:sp>
        <p:nvSpPr>
          <p:cNvPr id="17" name="Rectangle 16"/>
          <p:cNvSpPr/>
          <p:nvPr/>
        </p:nvSpPr>
        <p:spPr bwMode="auto">
          <a:xfrm>
            <a:off x="381000" y="228600"/>
            <a:ext cx="8305800" cy="762000"/>
          </a:xfrm>
          <a:prstGeom prst="rect">
            <a:avLst/>
          </a:prstGeom>
          <a:noFill/>
          <a:ln w="12700" cap="flat" cmpd="sng" algn="ctr">
            <a:solidFill>
              <a:srgbClr val="0228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Helvetica" pitchFamily="-112" charset="0"/>
            </a:endParaRPr>
          </a:p>
        </p:txBody>
      </p:sp>
      <p:sp>
        <p:nvSpPr>
          <p:cNvPr id="18" name="TextBox 17"/>
          <p:cNvSpPr txBox="1"/>
          <p:nvPr/>
        </p:nvSpPr>
        <p:spPr>
          <a:xfrm>
            <a:off x="3733800" y="4572000"/>
            <a:ext cx="1005403" cy="369332"/>
          </a:xfrm>
          <a:prstGeom prst="rect">
            <a:avLst/>
          </a:prstGeom>
          <a:noFill/>
        </p:spPr>
        <p:txBody>
          <a:bodyPr wrap="none" rtlCol="0">
            <a:spAutoFit/>
          </a:bodyPr>
          <a:lstStyle/>
          <a:p>
            <a:r>
              <a:rPr lang="en-US" dirty="0" smtClean="0"/>
              <a:t>density</a:t>
            </a:r>
            <a:endParaRPr lang="en-US" dirty="0"/>
          </a:p>
        </p:txBody>
      </p:sp>
      <p:sp>
        <p:nvSpPr>
          <p:cNvPr id="19" name="TextBox 18"/>
          <p:cNvSpPr txBox="1"/>
          <p:nvPr/>
        </p:nvSpPr>
        <p:spPr>
          <a:xfrm>
            <a:off x="5854702" y="2297668"/>
            <a:ext cx="2070098" cy="369332"/>
          </a:xfrm>
          <a:prstGeom prst="rect">
            <a:avLst/>
          </a:prstGeom>
          <a:noFill/>
        </p:spPr>
        <p:txBody>
          <a:bodyPr wrap="none" rtlCol="0">
            <a:spAutoFit/>
          </a:bodyPr>
          <a:lstStyle/>
          <a:p>
            <a:r>
              <a:rPr lang="en-US" dirty="0" smtClean="0"/>
              <a:t>Density contours</a:t>
            </a:r>
            <a:endParaRPr lang="en-US" dirty="0"/>
          </a:p>
        </p:txBody>
      </p:sp>
    </p:spTree>
  </p:cSld>
  <p:clrMapOvr>
    <a:masterClrMapping/>
  </p:clrMapOvr>
  <p:transition advClick="0" advTm="6000">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10600" cy="736600"/>
          </a:xfrm>
        </p:spPr>
        <p:txBody>
          <a:bodyPr/>
          <a:lstStyle/>
          <a:p>
            <a:r>
              <a:rPr lang="en-US" sz="2100" dirty="0" smtClean="0"/>
              <a:t>As estimate of brightness temperature T</a:t>
            </a:r>
            <a:r>
              <a:rPr lang="en-US" sz="2100" baseline="-25000" dirty="0" smtClean="0"/>
              <a:t>b </a:t>
            </a:r>
            <a:r>
              <a:rPr lang="en-US" sz="2100" dirty="0" smtClean="0"/>
              <a:t>at a given</a:t>
            </a:r>
            <a:r>
              <a:rPr lang="en-US" sz="2100" dirty="0" smtClean="0">
                <a:latin typeface="Symbol" charset="2"/>
                <a:cs typeface="Symbol" charset="2"/>
              </a:rPr>
              <a:t> n </a:t>
            </a:r>
            <a:r>
              <a:rPr lang="en-US" sz="2100" dirty="0" smtClean="0"/>
              <a:t>we may take the black body intensity at the temperature of the critical point</a:t>
            </a:r>
            <a:endParaRPr lang="en-US" sz="2100" dirty="0"/>
          </a:p>
        </p:txBody>
      </p:sp>
      <p:pic>
        <p:nvPicPr>
          <p:cNvPr id="4" name="Picture 3"/>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800600" y="1905000"/>
            <a:ext cx="3845607" cy="2286000"/>
          </a:xfrm>
          <a:prstGeom prst="rect">
            <a:avLst/>
          </a:prstGeom>
        </p:spPr>
      </p:pic>
      <p:sp>
        <p:nvSpPr>
          <p:cNvPr id="5" name="TextBox 4"/>
          <p:cNvSpPr txBox="1"/>
          <p:nvPr/>
        </p:nvSpPr>
        <p:spPr>
          <a:xfrm>
            <a:off x="4572000" y="1828800"/>
            <a:ext cx="419669" cy="369332"/>
          </a:xfrm>
          <a:prstGeom prst="rect">
            <a:avLst/>
          </a:prstGeom>
          <a:noFill/>
        </p:spPr>
        <p:txBody>
          <a:bodyPr wrap="none" rtlCol="0">
            <a:spAutoFit/>
          </a:bodyPr>
          <a:lstStyle/>
          <a:p>
            <a:r>
              <a:rPr lang="en-US" dirty="0" smtClean="0"/>
              <a:t>T</a:t>
            </a:r>
            <a:r>
              <a:rPr lang="en-US" baseline="-25000" dirty="0" smtClean="0"/>
              <a:t>b</a:t>
            </a:r>
            <a:endParaRPr lang="en-US" baseline="-25000" dirty="0"/>
          </a:p>
        </p:txBody>
      </p:sp>
      <p:sp>
        <p:nvSpPr>
          <p:cNvPr id="6" name="TextBox 5"/>
          <p:cNvSpPr txBox="1"/>
          <p:nvPr/>
        </p:nvSpPr>
        <p:spPr>
          <a:xfrm>
            <a:off x="6329767" y="4126468"/>
            <a:ext cx="680633" cy="369332"/>
          </a:xfrm>
          <a:prstGeom prst="rect">
            <a:avLst/>
          </a:prstGeom>
          <a:noFill/>
        </p:spPr>
        <p:txBody>
          <a:bodyPr wrap="none" rtlCol="0">
            <a:spAutoFit/>
          </a:bodyPr>
          <a:lstStyle/>
          <a:p>
            <a:r>
              <a:rPr lang="en-US" dirty="0" smtClean="0"/>
              <a:t>c</a:t>
            </a:r>
            <a:r>
              <a:rPr lang="en-US" baseline="-25000" dirty="0" smtClean="0"/>
              <a:t>s</a:t>
            </a:r>
            <a:r>
              <a:rPr lang="en-US" dirty="0" smtClean="0"/>
              <a:t>t/L</a:t>
            </a:r>
            <a:endParaRPr lang="en-US" dirty="0"/>
          </a:p>
        </p:txBody>
      </p:sp>
      <p:sp>
        <p:nvSpPr>
          <p:cNvPr id="7" name="TextBox 6"/>
          <p:cNvSpPr txBox="1"/>
          <p:nvPr/>
        </p:nvSpPr>
        <p:spPr>
          <a:xfrm rot="16200000">
            <a:off x="3808375" y="2592426"/>
            <a:ext cx="829783" cy="369332"/>
          </a:xfrm>
          <a:prstGeom prst="rect">
            <a:avLst/>
          </a:prstGeom>
          <a:noFill/>
        </p:spPr>
        <p:txBody>
          <a:bodyPr wrap="square" rtlCol="0">
            <a:spAutoFit/>
          </a:bodyPr>
          <a:lstStyle/>
          <a:p>
            <a:r>
              <a:rPr lang="en-US" dirty="0" smtClean="0"/>
              <a:t>c</a:t>
            </a:r>
            <a:r>
              <a:rPr lang="en-US" baseline="-25000" dirty="0" smtClean="0"/>
              <a:t>s</a:t>
            </a:r>
            <a:r>
              <a:rPr lang="en-US" dirty="0" smtClean="0"/>
              <a:t>t/L</a:t>
            </a:r>
            <a:endParaRPr lang="en-US" dirty="0"/>
          </a:p>
        </p:txBody>
      </p:sp>
      <p:sp>
        <p:nvSpPr>
          <p:cNvPr id="8" name="TextBox 7"/>
          <p:cNvSpPr txBox="1"/>
          <p:nvPr/>
        </p:nvSpPr>
        <p:spPr>
          <a:xfrm>
            <a:off x="1981200" y="5181600"/>
            <a:ext cx="505216" cy="369332"/>
          </a:xfrm>
          <a:prstGeom prst="rect">
            <a:avLst/>
          </a:prstGeom>
          <a:noFill/>
        </p:spPr>
        <p:txBody>
          <a:bodyPr wrap="none" rtlCol="0">
            <a:spAutoFit/>
          </a:bodyPr>
          <a:lstStyle/>
          <a:p>
            <a:r>
              <a:rPr lang="en-US" dirty="0" smtClean="0"/>
              <a:t>z/L</a:t>
            </a:r>
            <a:endParaRPr lang="en-US" dirty="0"/>
          </a:p>
        </p:txBody>
      </p:sp>
      <p:sp>
        <p:nvSpPr>
          <p:cNvPr id="9" name="TextBox 8"/>
          <p:cNvSpPr txBox="1"/>
          <p:nvPr/>
        </p:nvSpPr>
        <p:spPr>
          <a:xfrm>
            <a:off x="228600" y="5638800"/>
            <a:ext cx="8945704" cy="646331"/>
          </a:xfrm>
          <a:prstGeom prst="rect">
            <a:avLst/>
          </a:prstGeom>
          <a:noFill/>
        </p:spPr>
        <p:txBody>
          <a:bodyPr wrap="none" rtlCol="0">
            <a:spAutoFit/>
          </a:bodyPr>
          <a:lstStyle/>
          <a:p>
            <a:r>
              <a:rPr lang="en-US" dirty="0" smtClean="0"/>
              <a:t>- Brightness temperature will stay constant until contour reaches z axis</a:t>
            </a:r>
          </a:p>
          <a:p>
            <a:r>
              <a:rPr lang="en-US" dirty="0" smtClean="0"/>
              <a:t>- Brightness temperature will stay constant for longer times at lower frequencies</a:t>
            </a:r>
            <a:endParaRPr lang="en-US" dirty="0"/>
          </a:p>
        </p:txBody>
      </p:sp>
      <p:pic>
        <p:nvPicPr>
          <p:cNvPr id="10" name="Picture 9"/>
          <p:cNvPicPr>
            <a:picLocks noChangeAspect="1"/>
          </p:cNvPicPr>
          <p:nvPr/>
        </p:nvPicPr>
        <p:blipFill>
          <a:blip r:embed="rId4"/>
          <a:stretch>
            <a:fillRect/>
          </a:stretch>
        </p:blipFill>
        <p:spPr>
          <a:xfrm>
            <a:off x="381000" y="1295400"/>
            <a:ext cx="3749040" cy="3810000"/>
          </a:xfrm>
          <a:prstGeom prst="rect">
            <a:avLst/>
          </a:prstGeom>
        </p:spPr>
      </p:pic>
      <p:sp>
        <p:nvSpPr>
          <p:cNvPr id="11" name="Rectangle 10"/>
          <p:cNvSpPr/>
          <p:nvPr/>
        </p:nvSpPr>
        <p:spPr>
          <a:xfrm>
            <a:off x="685800" y="1600200"/>
            <a:ext cx="2070098" cy="369332"/>
          </a:xfrm>
          <a:prstGeom prst="rect">
            <a:avLst/>
          </a:prstGeom>
        </p:spPr>
        <p:txBody>
          <a:bodyPr wrap="none">
            <a:spAutoFit/>
          </a:bodyPr>
          <a:lstStyle/>
          <a:p>
            <a:r>
              <a:rPr lang="en-US" dirty="0" smtClean="0"/>
              <a:t>Density contours</a:t>
            </a:r>
            <a:endParaRPr lang="en-US" dirty="0"/>
          </a:p>
        </p:txBody>
      </p:sp>
    </p:spTree>
  </p:cSld>
  <p:clrMapOvr>
    <a:masterClrMapping/>
  </p:clrMapOvr>
  <p:transition advClick="0" advTm="6000">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For the actual target case (QEOS shown here) we may plot h</a:t>
            </a:r>
            <a:r>
              <a:rPr lang="en-US" sz="2400" dirty="0" smtClean="0">
                <a:latin typeface="Symbol" charset="2"/>
                <a:cs typeface="Symbol" charset="2"/>
              </a:rPr>
              <a:t>n</a:t>
            </a:r>
            <a:r>
              <a:rPr lang="en-US" sz="2400" baseline="-25000" dirty="0" smtClean="0"/>
              <a:t>crit</a:t>
            </a:r>
            <a:r>
              <a:rPr lang="en-US" sz="2400" dirty="0" smtClean="0"/>
              <a:t> vs z and T(h</a:t>
            </a:r>
            <a:r>
              <a:rPr lang="en-US" sz="2400" dirty="0" smtClean="0">
                <a:latin typeface="Symbol" charset="2"/>
                <a:cs typeface="Symbol" charset="2"/>
              </a:rPr>
              <a:t>n</a:t>
            </a:r>
            <a:r>
              <a:rPr lang="en-US" sz="2400" baseline="-25000" dirty="0" smtClean="0"/>
              <a:t>crit</a:t>
            </a:r>
            <a:r>
              <a:rPr lang="en-US" sz="2400" dirty="0" smtClean="0"/>
              <a:t>) vs t for several h</a:t>
            </a:r>
            <a:r>
              <a:rPr lang="en-US" sz="2400" dirty="0" smtClean="0">
                <a:latin typeface="Symbol" charset="2"/>
                <a:cs typeface="Symbol" charset="2"/>
              </a:rPr>
              <a:t>n</a:t>
            </a:r>
            <a:r>
              <a:rPr lang="en-US" sz="2400" baseline="-25000" dirty="0" smtClean="0"/>
              <a:t>crit</a:t>
            </a:r>
            <a:r>
              <a:rPr lang="en-US" sz="2400" dirty="0" smtClean="0"/>
              <a:t>'s </a:t>
            </a:r>
            <a:endParaRPr lang="en-US" sz="2400" dirty="0"/>
          </a:p>
        </p:txBody>
      </p:sp>
      <p:pic>
        <p:nvPicPr>
          <p:cNvPr id="3" name="Picture 2"/>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1371600"/>
            <a:ext cx="4267200" cy="2765946"/>
          </a:xfrm>
          <a:prstGeom prst="rect">
            <a:avLst/>
          </a:prstGeom>
        </p:spPr>
      </p:pic>
      <p:pic>
        <p:nvPicPr>
          <p:cNvPr id="4" name="Picture 3"/>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267200" y="3200400"/>
            <a:ext cx="4521643" cy="2901950"/>
          </a:xfrm>
          <a:prstGeom prst="rect">
            <a:avLst/>
          </a:prstGeom>
        </p:spPr>
      </p:pic>
      <p:sp>
        <p:nvSpPr>
          <p:cNvPr id="5" name="TextBox 4"/>
          <p:cNvSpPr txBox="1"/>
          <p:nvPr/>
        </p:nvSpPr>
        <p:spPr>
          <a:xfrm>
            <a:off x="4495800" y="1371600"/>
            <a:ext cx="4096569" cy="1384995"/>
          </a:xfrm>
          <a:prstGeom prst="rect">
            <a:avLst/>
          </a:prstGeom>
          <a:noFill/>
        </p:spPr>
        <p:txBody>
          <a:bodyPr wrap="none" rtlCol="0">
            <a:spAutoFit/>
          </a:bodyPr>
          <a:lstStyle/>
          <a:p>
            <a:r>
              <a:rPr lang="en-US" dirty="0" smtClean="0"/>
              <a:t>Model assumes:  </a:t>
            </a:r>
          </a:p>
          <a:p>
            <a:r>
              <a:rPr lang="en-US" dirty="0" smtClean="0"/>
              <a:t>T</a:t>
            </a:r>
            <a:r>
              <a:rPr lang="en-US" baseline="-25000" dirty="0" smtClean="0"/>
              <a:t>b</a:t>
            </a:r>
            <a:r>
              <a:rPr lang="en-US" dirty="0" smtClean="0"/>
              <a:t> = T(h</a:t>
            </a:r>
            <a:r>
              <a:rPr lang="en-US" dirty="0" smtClean="0">
                <a:latin typeface="Symbol" charset="2"/>
                <a:cs typeface="Symbol" charset="2"/>
              </a:rPr>
              <a:t>n</a:t>
            </a:r>
            <a:r>
              <a:rPr lang="en-US" baseline="-25000" dirty="0" smtClean="0"/>
              <a:t>crit</a:t>
            </a:r>
            <a:r>
              <a:rPr lang="en-US" dirty="0" smtClean="0"/>
              <a:t>) if h</a:t>
            </a:r>
            <a:r>
              <a:rPr lang="en-US" dirty="0" smtClean="0">
                <a:latin typeface="Symbol" charset="2"/>
                <a:cs typeface="Symbol" charset="2"/>
              </a:rPr>
              <a:t>n</a:t>
            </a:r>
            <a:r>
              <a:rPr lang="en-US" baseline="-25000" dirty="0" smtClean="0"/>
              <a:t>critmin </a:t>
            </a:r>
            <a:r>
              <a:rPr lang="en-US" dirty="0" smtClean="0"/>
              <a:t>&lt; h</a:t>
            </a:r>
            <a:r>
              <a:rPr lang="en-US" dirty="0" smtClean="0">
                <a:latin typeface="Symbol" charset="2"/>
                <a:cs typeface="Symbol" charset="2"/>
              </a:rPr>
              <a:t>n</a:t>
            </a:r>
            <a:r>
              <a:rPr lang="en-US" dirty="0" smtClean="0"/>
              <a:t> &lt; h</a:t>
            </a:r>
            <a:r>
              <a:rPr lang="en-US" dirty="0" smtClean="0">
                <a:latin typeface="Symbol" charset="2"/>
                <a:cs typeface="Symbol" charset="2"/>
              </a:rPr>
              <a:t>n</a:t>
            </a:r>
            <a:r>
              <a:rPr lang="en-US" baseline="-25000" dirty="0" smtClean="0"/>
              <a:t>critmax</a:t>
            </a:r>
          </a:p>
          <a:p>
            <a:r>
              <a:rPr lang="en-US" dirty="0" smtClean="0"/>
              <a:t>T</a:t>
            </a:r>
            <a:r>
              <a:rPr lang="en-US" baseline="-25000" dirty="0" smtClean="0"/>
              <a:t>b</a:t>
            </a:r>
            <a:r>
              <a:rPr lang="en-US" dirty="0" smtClean="0"/>
              <a:t> = Tmax    if h</a:t>
            </a:r>
            <a:r>
              <a:rPr lang="en-US" dirty="0" smtClean="0">
                <a:latin typeface="Symbol" charset="2"/>
                <a:cs typeface="Symbol" charset="2"/>
              </a:rPr>
              <a:t>n</a:t>
            </a:r>
            <a:r>
              <a:rPr lang="en-US" dirty="0" smtClean="0"/>
              <a:t> &gt; h</a:t>
            </a:r>
            <a:r>
              <a:rPr lang="en-US" dirty="0" smtClean="0">
                <a:latin typeface="Symbol" charset="2"/>
                <a:cs typeface="Symbol" charset="2"/>
              </a:rPr>
              <a:t>n</a:t>
            </a:r>
            <a:r>
              <a:rPr lang="en-US" baseline="-25000" dirty="0" smtClean="0"/>
              <a:t>critmax</a:t>
            </a:r>
          </a:p>
          <a:p>
            <a:r>
              <a:rPr lang="en-US" dirty="0" smtClean="0"/>
              <a:t>T</a:t>
            </a:r>
            <a:r>
              <a:rPr lang="en-US" baseline="-25000" dirty="0" smtClean="0"/>
              <a:t>b</a:t>
            </a:r>
            <a:r>
              <a:rPr lang="en-US" dirty="0" smtClean="0"/>
              <a:t> = 0            if h</a:t>
            </a:r>
            <a:r>
              <a:rPr lang="en-US" dirty="0" smtClean="0">
                <a:latin typeface="Symbol" charset="2"/>
                <a:cs typeface="Symbol" charset="2"/>
              </a:rPr>
              <a:t>n</a:t>
            </a:r>
            <a:r>
              <a:rPr lang="en-US" dirty="0" smtClean="0"/>
              <a:t> &lt;  h</a:t>
            </a:r>
            <a:r>
              <a:rPr lang="en-US" dirty="0" smtClean="0">
                <a:latin typeface="Symbol" charset="2"/>
                <a:cs typeface="Symbol" charset="2"/>
              </a:rPr>
              <a:t>n</a:t>
            </a:r>
            <a:r>
              <a:rPr lang="en-US" baseline="-25000" dirty="0" smtClean="0"/>
              <a:t>critmin</a:t>
            </a:r>
          </a:p>
          <a:p>
            <a:endParaRPr lang="en-US" baseline="-25000" dirty="0"/>
          </a:p>
        </p:txBody>
      </p:sp>
      <p:cxnSp>
        <p:nvCxnSpPr>
          <p:cNvPr id="7" name="Straight Connector 6"/>
          <p:cNvCxnSpPr/>
          <p:nvPr/>
        </p:nvCxnSpPr>
        <p:spPr bwMode="auto">
          <a:xfrm>
            <a:off x="4953000" y="3352800"/>
            <a:ext cx="6858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 name="TextBox 7"/>
          <p:cNvSpPr txBox="1"/>
          <p:nvPr/>
        </p:nvSpPr>
        <p:spPr>
          <a:xfrm>
            <a:off x="5638800" y="3124200"/>
            <a:ext cx="633670" cy="369332"/>
          </a:xfrm>
          <a:prstGeom prst="rect">
            <a:avLst/>
          </a:prstGeom>
          <a:noFill/>
        </p:spPr>
        <p:txBody>
          <a:bodyPr wrap="none" rtlCol="0">
            <a:spAutoFit/>
          </a:bodyPr>
          <a:lstStyle/>
          <a:p>
            <a:r>
              <a:rPr lang="en-US" dirty="0" smtClean="0"/>
              <a:t>T</a:t>
            </a:r>
            <a:r>
              <a:rPr lang="en-US" baseline="-25000" dirty="0" smtClean="0"/>
              <a:t>max</a:t>
            </a:r>
            <a:endParaRPr lang="en-US" baseline="-25000" dirty="0"/>
          </a:p>
        </p:txBody>
      </p:sp>
      <p:cxnSp>
        <p:nvCxnSpPr>
          <p:cNvPr id="10" name="Straight Connector 9"/>
          <p:cNvCxnSpPr/>
          <p:nvPr/>
        </p:nvCxnSpPr>
        <p:spPr bwMode="auto">
          <a:xfrm>
            <a:off x="5029200" y="4114800"/>
            <a:ext cx="6096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 name="TextBox 10"/>
          <p:cNvSpPr txBox="1"/>
          <p:nvPr/>
        </p:nvSpPr>
        <p:spPr>
          <a:xfrm>
            <a:off x="5715000" y="3886200"/>
            <a:ext cx="2403948" cy="369332"/>
          </a:xfrm>
          <a:prstGeom prst="rect">
            <a:avLst/>
          </a:prstGeom>
          <a:noFill/>
        </p:spPr>
        <p:txBody>
          <a:bodyPr wrap="none" rtlCol="0">
            <a:spAutoFit/>
          </a:bodyPr>
          <a:lstStyle/>
          <a:p>
            <a:r>
              <a:rPr lang="en-US" dirty="0" smtClean="0"/>
              <a:t>150 nm (8.3 eV) (UV)</a:t>
            </a:r>
            <a:endParaRPr lang="en-US" dirty="0"/>
          </a:p>
        </p:txBody>
      </p:sp>
      <p:cxnSp>
        <p:nvCxnSpPr>
          <p:cNvPr id="13" name="Straight Connector 12"/>
          <p:cNvCxnSpPr/>
          <p:nvPr/>
        </p:nvCxnSpPr>
        <p:spPr bwMode="auto">
          <a:xfrm>
            <a:off x="5029200" y="4648200"/>
            <a:ext cx="6096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4" name="TextBox 13"/>
          <p:cNvSpPr txBox="1"/>
          <p:nvPr/>
        </p:nvSpPr>
        <p:spPr>
          <a:xfrm>
            <a:off x="5676900" y="4418568"/>
            <a:ext cx="3533089" cy="369332"/>
          </a:xfrm>
          <a:prstGeom prst="rect">
            <a:avLst/>
          </a:prstGeom>
          <a:noFill/>
        </p:spPr>
        <p:txBody>
          <a:bodyPr wrap="none" rtlCol="0">
            <a:spAutoFit/>
          </a:bodyPr>
          <a:lstStyle/>
          <a:p>
            <a:r>
              <a:rPr lang="en-US" dirty="0" smtClean="0"/>
              <a:t>450 nm (2.4 eV) (Green visible)</a:t>
            </a:r>
            <a:endParaRPr lang="en-US" dirty="0"/>
          </a:p>
        </p:txBody>
      </p:sp>
      <p:cxnSp>
        <p:nvCxnSpPr>
          <p:cNvPr id="16" name="Straight Connector 15"/>
          <p:cNvCxnSpPr/>
          <p:nvPr/>
        </p:nvCxnSpPr>
        <p:spPr bwMode="auto">
          <a:xfrm flipV="1">
            <a:off x="5334000" y="5029200"/>
            <a:ext cx="838200" cy="15240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7" name="TextBox 16"/>
          <p:cNvSpPr txBox="1"/>
          <p:nvPr/>
        </p:nvSpPr>
        <p:spPr>
          <a:xfrm>
            <a:off x="6096000" y="4812268"/>
            <a:ext cx="2570874" cy="369332"/>
          </a:xfrm>
          <a:prstGeom prst="rect">
            <a:avLst/>
          </a:prstGeom>
          <a:noFill/>
        </p:spPr>
        <p:txBody>
          <a:bodyPr wrap="none" rtlCol="0">
            <a:spAutoFit/>
          </a:bodyPr>
          <a:lstStyle/>
          <a:p>
            <a:r>
              <a:rPr lang="en-US" dirty="0" smtClean="0"/>
              <a:t>1500 nm (0.83 eV) (IR)</a:t>
            </a:r>
            <a:endParaRPr lang="en-US" dirty="0"/>
          </a:p>
        </p:txBody>
      </p:sp>
      <p:sp>
        <p:nvSpPr>
          <p:cNvPr id="15" name="TextBox 14"/>
          <p:cNvSpPr txBox="1"/>
          <p:nvPr/>
        </p:nvSpPr>
        <p:spPr>
          <a:xfrm>
            <a:off x="305196" y="2286000"/>
            <a:ext cx="685404" cy="369332"/>
          </a:xfrm>
          <a:prstGeom prst="rect">
            <a:avLst/>
          </a:prstGeom>
          <a:noFill/>
        </p:spPr>
        <p:txBody>
          <a:bodyPr wrap="none" rtlCol="0">
            <a:spAutoFit/>
          </a:bodyPr>
          <a:lstStyle/>
          <a:p>
            <a:r>
              <a:rPr lang="en-US" dirty="0" smtClean="0"/>
              <a:t>h</a:t>
            </a:r>
            <a:r>
              <a:rPr lang="en-US" dirty="0" smtClean="0">
                <a:latin typeface="Symbol" charset="2"/>
                <a:cs typeface="Symbol" charset="2"/>
              </a:rPr>
              <a:t>n</a:t>
            </a:r>
            <a:r>
              <a:rPr lang="en-US" baseline="-25000" dirty="0" smtClean="0"/>
              <a:t>crit</a:t>
            </a:r>
            <a:endParaRPr lang="en-US" dirty="0"/>
          </a:p>
        </p:txBody>
      </p:sp>
      <p:sp>
        <p:nvSpPr>
          <p:cNvPr id="18" name="TextBox 17"/>
          <p:cNvSpPr txBox="1"/>
          <p:nvPr/>
        </p:nvSpPr>
        <p:spPr>
          <a:xfrm>
            <a:off x="1676400" y="3987800"/>
            <a:ext cx="1415923" cy="369332"/>
          </a:xfrm>
          <a:prstGeom prst="rect">
            <a:avLst/>
          </a:prstGeom>
          <a:solidFill>
            <a:srgbClr val="FFFFFF"/>
          </a:solidFill>
        </p:spPr>
        <p:txBody>
          <a:bodyPr wrap="none" rtlCol="0">
            <a:spAutoFit/>
          </a:bodyPr>
          <a:lstStyle/>
          <a:p>
            <a:r>
              <a:rPr lang="en-US" dirty="0" smtClean="0"/>
              <a:t>z (microns)</a:t>
            </a:r>
            <a:endParaRPr lang="en-US" dirty="0"/>
          </a:p>
        </p:txBody>
      </p:sp>
    </p:spTree>
  </p:cSld>
  <p:clrMapOvr>
    <a:masterClrMapping/>
  </p:clrMapOvr>
  <p:transition advClick="0" advTm="6000">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We may compare the same plots for different intensities</a:t>
            </a:r>
            <a:endParaRPr lang="en-US" sz="2400" dirty="0"/>
          </a:p>
        </p:txBody>
      </p:sp>
      <p:pic>
        <p:nvPicPr>
          <p:cNvPr id="3" name="Picture 2"/>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143000" y="1371600"/>
            <a:ext cx="5790085" cy="3689350"/>
          </a:xfrm>
          <a:prstGeom prst="rect">
            <a:avLst/>
          </a:prstGeom>
        </p:spPr>
      </p:pic>
      <p:sp>
        <p:nvSpPr>
          <p:cNvPr id="4" name="TextBox 3"/>
          <p:cNvSpPr txBox="1"/>
          <p:nvPr/>
        </p:nvSpPr>
        <p:spPr>
          <a:xfrm>
            <a:off x="3581400" y="1524000"/>
            <a:ext cx="2442496" cy="923330"/>
          </a:xfrm>
          <a:prstGeom prst="rect">
            <a:avLst/>
          </a:prstGeom>
          <a:noFill/>
        </p:spPr>
        <p:txBody>
          <a:bodyPr wrap="none" rtlCol="0">
            <a:spAutoFit/>
          </a:bodyPr>
          <a:lstStyle/>
          <a:p>
            <a:r>
              <a:rPr lang="en-US" dirty="0" smtClean="0"/>
              <a:t>Upper set:  20 kJ/gm</a:t>
            </a:r>
          </a:p>
          <a:p>
            <a:r>
              <a:rPr lang="en-US" dirty="0" smtClean="0"/>
              <a:t>Middle set: 15 kJ/gm</a:t>
            </a:r>
          </a:p>
          <a:p>
            <a:r>
              <a:rPr lang="en-US" dirty="0" smtClean="0"/>
              <a:t>Lower set:  10 kJ/g  </a:t>
            </a:r>
            <a:endParaRPr lang="en-US" dirty="0"/>
          </a:p>
        </p:txBody>
      </p:sp>
      <p:sp>
        <p:nvSpPr>
          <p:cNvPr id="5" name="TextBox 4"/>
          <p:cNvSpPr txBox="1"/>
          <p:nvPr/>
        </p:nvSpPr>
        <p:spPr>
          <a:xfrm>
            <a:off x="2971800" y="2590800"/>
            <a:ext cx="5252384" cy="646331"/>
          </a:xfrm>
          <a:prstGeom prst="rect">
            <a:avLst/>
          </a:prstGeom>
          <a:noFill/>
        </p:spPr>
        <p:txBody>
          <a:bodyPr wrap="none" rtlCol="0">
            <a:spAutoFit/>
          </a:bodyPr>
          <a:lstStyle/>
          <a:p>
            <a:r>
              <a:rPr lang="en-US" dirty="0" smtClean="0"/>
              <a:t>(Magenta curves: T</a:t>
            </a:r>
            <a:r>
              <a:rPr lang="en-US" baseline="-25000" dirty="0" smtClean="0"/>
              <a:t>max</a:t>
            </a:r>
            <a:r>
              <a:rPr lang="en-US" dirty="0" smtClean="0"/>
              <a:t>; Blue curves: 150 nm</a:t>
            </a:r>
          </a:p>
          <a:p>
            <a:r>
              <a:rPr lang="en-US" dirty="0" smtClean="0"/>
              <a:t>Green curves: 450 nm;   Red curves: 1500 nm)</a:t>
            </a:r>
            <a:endParaRPr lang="en-US" dirty="0"/>
          </a:p>
        </p:txBody>
      </p:sp>
      <p:sp>
        <p:nvSpPr>
          <p:cNvPr id="6" name="TextBox 5"/>
          <p:cNvSpPr txBox="1"/>
          <p:nvPr/>
        </p:nvSpPr>
        <p:spPr>
          <a:xfrm>
            <a:off x="609600" y="5181600"/>
            <a:ext cx="6328776" cy="646331"/>
          </a:xfrm>
          <a:prstGeom prst="rect">
            <a:avLst/>
          </a:prstGeom>
          <a:noFill/>
        </p:spPr>
        <p:txBody>
          <a:bodyPr wrap="none" rtlCol="0">
            <a:spAutoFit/>
          </a:bodyPr>
          <a:lstStyle/>
          <a:p>
            <a:r>
              <a:rPr lang="en-US" dirty="0" smtClean="0"/>
              <a:t>(UV most sensitive to change in deposited energy;</a:t>
            </a:r>
          </a:p>
          <a:p>
            <a:r>
              <a:rPr lang="en-US" dirty="0" smtClean="0"/>
              <a:t>IR (which samples cooler part of blowoff, less sensitive) </a:t>
            </a:r>
            <a:endParaRPr lang="en-US" dirty="0"/>
          </a:p>
        </p:txBody>
      </p:sp>
    </p:spTree>
  </p:cSld>
  <p:clrMapOvr>
    <a:masterClrMapping/>
  </p:clrMapOvr>
  <p:transition advClick="0" advTm="6000">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may also compare two equations of state</a:t>
            </a:r>
            <a:endParaRPr lang="en-US" dirty="0"/>
          </a:p>
        </p:txBody>
      </p:sp>
      <p:sp>
        <p:nvSpPr>
          <p:cNvPr id="4" name="TextBox 3"/>
          <p:cNvSpPr txBox="1"/>
          <p:nvPr/>
        </p:nvSpPr>
        <p:spPr>
          <a:xfrm>
            <a:off x="3581400" y="1524000"/>
            <a:ext cx="5430242" cy="646331"/>
          </a:xfrm>
          <a:prstGeom prst="rect">
            <a:avLst/>
          </a:prstGeom>
          <a:noFill/>
        </p:spPr>
        <p:txBody>
          <a:bodyPr wrap="none" rtlCol="0">
            <a:spAutoFit/>
          </a:bodyPr>
          <a:lstStyle/>
          <a:p>
            <a:r>
              <a:rPr lang="en-US" dirty="0" smtClean="0"/>
              <a:t>Upper set:  LEOS without Maxwell construction</a:t>
            </a:r>
          </a:p>
          <a:p>
            <a:r>
              <a:rPr lang="en-US" dirty="0" smtClean="0"/>
              <a:t>Lower set:  QEOS without Maxwell construction </a:t>
            </a:r>
            <a:endParaRPr lang="en-US" dirty="0"/>
          </a:p>
        </p:txBody>
      </p:sp>
      <p:sp>
        <p:nvSpPr>
          <p:cNvPr id="6" name="TextBox 5"/>
          <p:cNvSpPr txBox="1"/>
          <p:nvPr/>
        </p:nvSpPr>
        <p:spPr>
          <a:xfrm>
            <a:off x="1066800" y="5525869"/>
            <a:ext cx="6096000" cy="646331"/>
          </a:xfrm>
          <a:prstGeom prst="rect">
            <a:avLst/>
          </a:prstGeom>
          <a:noFill/>
        </p:spPr>
        <p:txBody>
          <a:bodyPr wrap="square" rtlCol="0">
            <a:spAutoFit/>
          </a:bodyPr>
          <a:lstStyle/>
          <a:p>
            <a:r>
              <a:rPr lang="en-US" dirty="0" smtClean="0"/>
              <a:t>Now IR is most sensitive to the EOS, and the two</a:t>
            </a:r>
          </a:p>
          <a:p>
            <a:r>
              <a:rPr lang="en-US" dirty="0" smtClean="0"/>
              <a:t>EOS should be distinguishable</a:t>
            </a:r>
            <a:endParaRPr lang="en-US" dirty="0"/>
          </a:p>
        </p:txBody>
      </p:sp>
      <p:pic>
        <p:nvPicPr>
          <p:cNvPr id="7" name="Picture 6"/>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638300" y="1828800"/>
            <a:ext cx="5981700" cy="3848100"/>
          </a:xfrm>
          <a:prstGeom prst="rect">
            <a:avLst/>
          </a:prstGeom>
        </p:spPr>
      </p:pic>
      <p:sp>
        <p:nvSpPr>
          <p:cNvPr id="8" name="TextBox 7"/>
          <p:cNvSpPr txBox="1"/>
          <p:nvPr/>
        </p:nvSpPr>
        <p:spPr>
          <a:xfrm>
            <a:off x="2971800" y="2590800"/>
            <a:ext cx="5252384" cy="646331"/>
          </a:xfrm>
          <a:prstGeom prst="rect">
            <a:avLst/>
          </a:prstGeom>
          <a:noFill/>
        </p:spPr>
        <p:txBody>
          <a:bodyPr wrap="none" rtlCol="0">
            <a:spAutoFit/>
          </a:bodyPr>
          <a:lstStyle/>
          <a:p>
            <a:r>
              <a:rPr lang="en-US" dirty="0" smtClean="0"/>
              <a:t>(Magenta curves: T</a:t>
            </a:r>
            <a:r>
              <a:rPr lang="en-US" baseline="-25000" dirty="0" smtClean="0"/>
              <a:t>max</a:t>
            </a:r>
            <a:r>
              <a:rPr lang="en-US" dirty="0" smtClean="0"/>
              <a:t>; Blue curves: 150 nm</a:t>
            </a:r>
          </a:p>
          <a:p>
            <a:r>
              <a:rPr lang="en-US" dirty="0" smtClean="0"/>
              <a:t>Green curves: 450 nm;   Red curves: 1500 nm)</a:t>
            </a:r>
            <a:endParaRPr lang="en-US" dirty="0"/>
          </a:p>
        </p:txBody>
      </p:sp>
    </p:spTree>
  </p:cSld>
  <p:clrMapOvr>
    <a:masterClrMapping/>
  </p:clrMapOvr>
  <p:transition advClick="0" advTm="6000">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We may also compare the same equation of state with or without the Maxwell construction</a:t>
            </a:r>
            <a:endParaRPr lang="en-US" sz="2400" dirty="0"/>
          </a:p>
        </p:txBody>
      </p:sp>
      <p:sp>
        <p:nvSpPr>
          <p:cNvPr id="4" name="TextBox 3"/>
          <p:cNvSpPr txBox="1"/>
          <p:nvPr/>
        </p:nvSpPr>
        <p:spPr>
          <a:xfrm>
            <a:off x="3581400" y="1524000"/>
            <a:ext cx="5430242" cy="646331"/>
          </a:xfrm>
          <a:prstGeom prst="rect">
            <a:avLst/>
          </a:prstGeom>
          <a:noFill/>
        </p:spPr>
        <p:txBody>
          <a:bodyPr wrap="none" rtlCol="0">
            <a:spAutoFit/>
          </a:bodyPr>
          <a:lstStyle/>
          <a:p>
            <a:r>
              <a:rPr lang="en-US" dirty="0" smtClean="0"/>
              <a:t>Upper set:  LEOS with Maxwell construction</a:t>
            </a:r>
          </a:p>
          <a:p>
            <a:r>
              <a:rPr lang="en-US" dirty="0" smtClean="0"/>
              <a:t>Lower set:  LEOS without Maxwell construction </a:t>
            </a:r>
            <a:endParaRPr lang="en-US" dirty="0"/>
          </a:p>
        </p:txBody>
      </p:sp>
      <p:sp>
        <p:nvSpPr>
          <p:cNvPr id="5" name="Rectangle 4"/>
          <p:cNvSpPr/>
          <p:nvPr/>
        </p:nvSpPr>
        <p:spPr>
          <a:xfrm>
            <a:off x="3886200" y="2362200"/>
            <a:ext cx="4572000" cy="646331"/>
          </a:xfrm>
          <a:prstGeom prst="rect">
            <a:avLst/>
          </a:prstGeom>
        </p:spPr>
        <p:txBody>
          <a:bodyPr>
            <a:spAutoFit/>
          </a:bodyPr>
          <a:lstStyle/>
          <a:p>
            <a:r>
              <a:rPr lang="en-US" dirty="0" smtClean="0"/>
              <a:t>(Magenta: T</a:t>
            </a:r>
            <a:r>
              <a:rPr lang="en-US" baseline="-25000" dirty="0" smtClean="0"/>
              <a:t>max</a:t>
            </a:r>
            <a:r>
              <a:rPr lang="en-US" dirty="0" smtClean="0"/>
              <a:t>; Blue: 150 nm</a:t>
            </a:r>
          </a:p>
          <a:p>
            <a:r>
              <a:rPr lang="en-US" dirty="0" smtClean="0"/>
              <a:t>Green: 450 nm;   Red: 1500 nm)</a:t>
            </a:r>
            <a:endParaRPr lang="en-US" dirty="0"/>
          </a:p>
        </p:txBody>
      </p:sp>
      <p:sp>
        <p:nvSpPr>
          <p:cNvPr id="6" name="TextBox 5"/>
          <p:cNvSpPr txBox="1"/>
          <p:nvPr/>
        </p:nvSpPr>
        <p:spPr>
          <a:xfrm>
            <a:off x="1524000" y="5486400"/>
            <a:ext cx="5584318" cy="646331"/>
          </a:xfrm>
          <a:prstGeom prst="rect">
            <a:avLst/>
          </a:prstGeom>
          <a:noFill/>
        </p:spPr>
        <p:txBody>
          <a:bodyPr wrap="none" rtlCol="0">
            <a:spAutoFit/>
          </a:bodyPr>
          <a:lstStyle/>
          <a:p>
            <a:r>
              <a:rPr lang="en-US" dirty="0" smtClean="0"/>
              <a:t>Now IR is VERY sensitive to the choice of </a:t>
            </a:r>
          </a:p>
          <a:p>
            <a:r>
              <a:rPr lang="en-US" dirty="0" smtClean="0"/>
              <a:t>Maxwell construction or no Maxwell construction</a:t>
            </a:r>
            <a:endParaRPr lang="en-US" dirty="0"/>
          </a:p>
        </p:txBody>
      </p:sp>
      <p:pic>
        <p:nvPicPr>
          <p:cNvPr id="7" name="Picture 6"/>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676400" y="1600200"/>
            <a:ext cx="5603132" cy="3657600"/>
          </a:xfrm>
          <a:prstGeom prst="rect">
            <a:avLst/>
          </a:prstGeom>
        </p:spPr>
      </p:pic>
    </p:spTree>
  </p:cSld>
  <p:clrMapOvr>
    <a:masterClrMapping/>
  </p:clrMapOvr>
  <p:transition advClick="0" advTm="6000">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05800" cy="736600"/>
          </a:xfrm>
        </p:spPr>
        <p:txBody>
          <a:bodyPr/>
          <a:lstStyle/>
          <a:p>
            <a:r>
              <a:rPr lang="en-US" sz="2400" dirty="0" smtClean="0"/>
              <a:t>We may also calculate the velocity at the critical density for a particular photon frequency as a function of time</a:t>
            </a:r>
            <a:endParaRPr lang="en-US" sz="2400" dirty="0"/>
          </a:p>
        </p:txBody>
      </p:sp>
      <p:sp>
        <p:nvSpPr>
          <p:cNvPr id="3" name="TextBox 2"/>
          <p:cNvSpPr txBox="1"/>
          <p:nvPr/>
        </p:nvSpPr>
        <p:spPr>
          <a:xfrm>
            <a:off x="304800" y="1219200"/>
            <a:ext cx="7778128" cy="646331"/>
          </a:xfrm>
          <a:prstGeom prst="rect">
            <a:avLst/>
          </a:prstGeom>
          <a:noFill/>
        </p:spPr>
        <p:txBody>
          <a:bodyPr wrap="none" rtlCol="0">
            <a:spAutoFit/>
          </a:bodyPr>
          <a:lstStyle/>
          <a:p>
            <a:r>
              <a:rPr lang="en-US" dirty="0" smtClean="0"/>
              <a:t>Again looking at the idealized case (instantaneous heating, ideal gas, </a:t>
            </a:r>
          </a:p>
          <a:p>
            <a:r>
              <a:rPr lang="en-US" dirty="0" smtClean="0"/>
              <a:t>constant Z*):</a:t>
            </a:r>
            <a:endParaRPr lang="en-US" dirty="0"/>
          </a:p>
        </p:txBody>
      </p:sp>
      <p:pic>
        <p:nvPicPr>
          <p:cNvPr id="4" name="Picture 3"/>
          <p:cNvPicPr>
            <a:picLocks noChangeAspect="1"/>
          </p:cNvPicPr>
          <p:nvPr/>
        </p:nvPicPr>
        <p:blipFill>
          <a:blip r:embed="rId2"/>
          <a:stretch>
            <a:fillRect/>
          </a:stretch>
        </p:blipFill>
        <p:spPr>
          <a:xfrm>
            <a:off x="381001" y="1828800"/>
            <a:ext cx="2743200" cy="2809926"/>
          </a:xfrm>
          <a:prstGeom prst="rect">
            <a:avLst/>
          </a:prstGeom>
        </p:spPr>
      </p:pic>
      <p:pic>
        <p:nvPicPr>
          <p:cNvPr id="5" name="Picture 4"/>
          <p:cNvPicPr>
            <a:picLocks noChangeAspect="1"/>
          </p:cNvPicPr>
          <p:nvPr/>
        </p:nvPicPr>
        <p:blipFill>
          <a:blip r:embed="rId3"/>
          <a:stretch>
            <a:fillRect/>
          </a:stretch>
        </p:blipFill>
        <p:spPr>
          <a:xfrm>
            <a:off x="3505200" y="1860395"/>
            <a:ext cx="2743200" cy="2787805"/>
          </a:xfrm>
          <a:prstGeom prst="rect">
            <a:avLst/>
          </a:prstGeom>
        </p:spPr>
      </p:pic>
      <p:sp>
        <p:nvSpPr>
          <p:cNvPr id="6" name="Rectangle 5"/>
          <p:cNvSpPr/>
          <p:nvPr/>
        </p:nvSpPr>
        <p:spPr>
          <a:xfrm>
            <a:off x="3657600" y="1936596"/>
            <a:ext cx="2070098" cy="369332"/>
          </a:xfrm>
          <a:prstGeom prst="rect">
            <a:avLst/>
          </a:prstGeom>
        </p:spPr>
        <p:txBody>
          <a:bodyPr wrap="none">
            <a:spAutoFit/>
          </a:bodyPr>
          <a:lstStyle/>
          <a:p>
            <a:r>
              <a:rPr lang="en-US" dirty="0" smtClean="0"/>
              <a:t>Density contours</a:t>
            </a:r>
            <a:endParaRPr lang="en-US" dirty="0"/>
          </a:p>
        </p:txBody>
      </p:sp>
      <p:sp>
        <p:nvSpPr>
          <p:cNvPr id="7" name="Rectangle 6"/>
          <p:cNvSpPr/>
          <p:nvPr/>
        </p:nvSpPr>
        <p:spPr>
          <a:xfrm>
            <a:off x="533400" y="1905000"/>
            <a:ext cx="2108871" cy="369332"/>
          </a:xfrm>
          <a:prstGeom prst="rect">
            <a:avLst/>
          </a:prstGeom>
        </p:spPr>
        <p:txBody>
          <a:bodyPr wrap="none">
            <a:spAutoFit/>
          </a:bodyPr>
          <a:lstStyle/>
          <a:p>
            <a:r>
              <a:rPr lang="en-US" dirty="0" smtClean="0"/>
              <a:t>Velocity contours</a:t>
            </a:r>
          </a:p>
        </p:txBody>
      </p:sp>
      <p:sp>
        <p:nvSpPr>
          <p:cNvPr id="10" name="TextBox 9"/>
          <p:cNvSpPr txBox="1"/>
          <p:nvPr/>
        </p:nvSpPr>
        <p:spPr>
          <a:xfrm>
            <a:off x="3657600" y="5181600"/>
            <a:ext cx="1266580" cy="369332"/>
          </a:xfrm>
          <a:prstGeom prst="rect">
            <a:avLst/>
          </a:prstGeom>
          <a:noFill/>
        </p:spPr>
        <p:txBody>
          <a:bodyPr wrap="none" rtlCol="0">
            <a:spAutoFit/>
          </a:bodyPr>
          <a:lstStyle/>
          <a:p>
            <a:r>
              <a:rPr lang="en-US" dirty="0" smtClean="0"/>
              <a:t>T</a:t>
            </a:r>
            <a:r>
              <a:rPr lang="en-US" baseline="-25000" dirty="0" smtClean="0"/>
              <a:t>critical_dens</a:t>
            </a:r>
          </a:p>
        </p:txBody>
      </p:sp>
      <p:sp>
        <p:nvSpPr>
          <p:cNvPr id="12" name="TextBox 11"/>
          <p:cNvSpPr txBox="1"/>
          <p:nvPr/>
        </p:nvSpPr>
        <p:spPr>
          <a:xfrm>
            <a:off x="4572000" y="6172200"/>
            <a:ext cx="680633" cy="369332"/>
          </a:xfrm>
          <a:prstGeom prst="rect">
            <a:avLst/>
          </a:prstGeom>
          <a:noFill/>
        </p:spPr>
        <p:txBody>
          <a:bodyPr wrap="none" rtlCol="0">
            <a:spAutoFit/>
          </a:bodyPr>
          <a:lstStyle/>
          <a:p>
            <a:r>
              <a:rPr lang="en-US" dirty="0" smtClean="0"/>
              <a:t>c</a:t>
            </a:r>
            <a:r>
              <a:rPr lang="en-US" baseline="-25000" dirty="0" smtClean="0"/>
              <a:t>s</a:t>
            </a:r>
            <a:r>
              <a:rPr lang="en-US" dirty="0" smtClean="0"/>
              <a:t>t/L</a:t>
            </a:r>
            <a:endParaRPr lang="en-US" dirty="0"/>
          </a:p>
        </p:txBody>
      </p:sp>
      <p:cxnSp>
        <p:nvCxnSpPr>
          <p:cNvPr id="14" name="Straight Connector 13"/>
          <p:cNvCxnSpPr>
            <a:endCxn id="15" idx="1"/>
          </p:cNvCxnSpPr>
          <p:nvPr/>
        </p:nvCxnSpPr>
        <p:spPr bwMode="auto">
          <a:xfrm rot="5400000" flipH="1" flipV="1">
            <a:off x="6060132" y="5679134"/>
            <a:ext cx="528936" cy="304799"/>
          </a:xfrm>
          <a:prstGeom prst="line">
            <a:avLst/>
          </a:prstGeom>
          <a:solidFill>
            <a:schemeClr val="accent1"/>
          </a:solidFill>
          <a:ln w="12700" cap="flat" cmpd="sng" algn="ctr">
            <a:solidFill>
              <a:schemeClr val="tx1"/>
            </a:solidFill>
            <a:prstDash val="solid"/>
            <a:round/>
            <a:headEnd type="arrow" w="med" len="med"/>
            <a:tailEnd type="none" w="med" len="med"/>
          </a:ln>
          <a:effectLst/>
        </p:spPr>
      </p:cxnSp>
      <p:sp>
        <p:nvSpPr>
          <p:cNvPr id="15" name="TextBox 14"/>
          <p:cNvSpPr txBox="1"/>
          <p:nvPr/>
        </p:nvSpPr>
        <p:spPr>
          <a:xfrm>
            <a:off x="6477000" y="5105400"/>
            <a:ext cx="2018501" cy="923330"/>
          </a:xfrm>
          <a:prstGeom prst="rect">
            <a:avLst/>
          </a:prstGeom>
          <a:noFill/>
        </p:spPr>
        <p:txBody>
          <a:bodyPr wrap="none" rtlCol="0">
            <a:spAutoFit/>
          </a:bodyPr>
          <a:lstStyle/>
          <a:p>
            <a:r>
              <a:rPr lang="en-US" dirty="0" smtClean="0"/>
              <a:t>Time at which</a:t>
            </a:r>
          </a:p>
          <a:p>
            <a:r>
              <a:rPr lang="en-US" dirty="0" smtClean="0"/>
              <a:t>density contour</a:t>
            </a:r>
          </a:p>
          <a:p>
            <a:r>
              <a:rPr lang="en-US" dirty="0" smtClean="0"/>
              <a:t>reaches z=0 axis</a:t>
            </a:r>
            <a:endParaRPr lang="en-US" dirty="0"/>
          </a:p>
        </p:txBody>
      </p:sp>
      <p:sp>
        <p:nvSpPr>
          <p:cNvPr id="17" name="TextBox 16"/>
          <p:cNvSpPr txBox="1"/>
          <p:nvPr/>
        </p:nvSpPr>
        <p:spPr>
          <a:xfrm>
            <a:off x="1295400" y="6107668"/>
            <a:ext cx="680633" cy="369332"/>
          </a:xfrm>
          <a:prstGeom prst="rect">
            <a:avLst/>
          </a:prstGeom>
          <a:noFill/>
        </p:spPr>
        <p:txBody>
          <a:bodyPr wrap="none" rtlCol="0">
            <a:spAutoFit/>
          </a:bodyPr>
          <a:lstStyle/>
          <a:p>
            <a:r>
              <a:rPr lang="en-US" dirty="0" smtClean="0"/>
              <a:t>c</a:t>
            </a:r>
            <a:r>
              <a:rPr lang="en-US" baseline="-25000" dirty="0" smtClean="0"/>
              <a:t>s</a:t>
            </a:r>
            <a:r>
              <a:rPr lang="en-US" dirty="0" smtClean="0"/>
              <a:t>t/L</a:t>
            </a:r>
            <a:endParaRPr lang="en-US" dirty="0"/>
          </a:p>
        </p:txBody>
      </p:sp>
      <p:cxnSp>
        <p:nvCxnSpPr>
          <p:cNvPr id="19" name="Straight Connector 18"/>
          <p:cNvCxnSpPr>
            <a:stCxn id="15" idx="1"/>
          </p:cNvCxnSpPr>
          <p:nvPr/>
        </p:nvCxnSpPr>
        <p:spPr bwMode="auto">
          <a:xfrm rot="10800000" flipV="1">
            <a:off x="3276600" y="5567064"/>
            <a:ext cx="3200400" cy="528935"/>
          </a:xfrm>
          <a:prstGeom prst="line">
            <a:avLst/>
          </a:prstGeom>
          <a:solidFill>
            <a:schemeClr val="accent1"/>
          </a:solidFill>
          <a:ln w="12700" cap="flat" cmpd="sng" algn="ctr">
            <a:solidFill>
              <a:schemeClr val="tx1"/>
            </a:solidFill>
            <a:prstDash val="solid"/>
            <a:round/>
            <a:headEnd type="none" w="med" len="med"/>
            <a:tailEnd type="arrow" w="med" len="med"/>
          </a:ln>
          <a:effectLst/>
        </p:spPr>
      </p:cxnSp>
      <p:sp>
        <p:nvSpPr>
          <p:cNvPr id="21" name="TextBox 20"/>
          <p:cNvSpPr txBox="1"/>
          <p:nvPr/>
        </p:nvSpPr>
        <p:spPr>
          <a:xfrm>
            <a:off x="685800" y="5105400"/>
            <a:ext cx="1532053" cy="369332"/>
          </a:xfrm>
          <a:prstGeom prst="rect">
            <a:avLst/>
          </a:prstGeom>
          <a:noFill/>
        </p:spPr>
        <p:txBody>
          <a:bodyPr wrap="none" rtlCol="0">
            <a:spAutoFit/>
          </a:bodyPr>
          <a:lstStyle/>
          <a:p>
            <a:r>
              <a:rPr lang="en-US" dirty="0" smtClean="0"/>
              <a:t>v</a:t>
            </a:r>
            <a:r>
              <a:rPr lang="en-US" baseline="-25000" dirty="0" smtClean="0"/>
              <a:t>critical_dens</a:t>
            </a:r>
            <a:r>
              <a:rPr lang="en-US" dirty="0" smtClean="0"/>
              <a:t>/c</a:t>
            </a:r>
            <a:r>
              <a:rPr lang="en-US" baseline="-25000" dirty="0" smtClean="0"/>
              <a:t>s</a:t>
            </a:r>
            <a:endParaRPr lang="en-US" baseline="-25000" dirty="0"/>
          </a:p>
        </p:txBody>
      </p:sp>
      <p:sp>
        <p:nvSpPr>
          <p:cNvPr id="22" name="TextBox 21"/>
          <p:cNvSpPr txBox="1"/>
          <p:nvPr/>
        </p:nvSpPr>
        <p:spPr>
          <a:xfrm>
            <a:off x="6573577" y="1862077"/>
            <a:ext cx="2570423" cy="2862323"/>
          </a:xfrm>
          <a:prstGeom prst="rect">
            <a:avLst/>
          </a:prstGeom>
          <a:noFill/>
        </p:spPr>
        <p:txBody>
          <a:bodyPr wrap="square" rtlCol="0">
            <a:spAutoFit/>
          </a:bodyPr>
          <a:lstStyle/>
          <a:p>
            <a:r>
              <a:rPr lang="en-US" dirty="0" smtClean="0"/>
              <a:t>The velocity contours</a:t>
            </a:r>
          </a:p>
          <a:p>
            <a:r>
              <a:rPr lang="en-US" dirty="0" smtClean="0"/>
              <a:t>first align with, then</a:t>
            </a:r>
          </a:p>
          <a:p>
            <a:r>
              <a:rPr lang="en-US" dirty="0" smtClean="0"/>
              <a:t>cross the density</a:t>
            </a:r>
          </a:p>
          <a:p>
            <a:r>
              <a:rPr lang="en-US" dirty="0" smtClean="0"/>
              <a:t>and temperature</a:t>
            </a:r>
          </a:p>
          <a:p>
            <a:r>
              <a:rPr lang="en-US" dirty="0" smtClean="0"/>
              <a:t>contours, so the</a:t>
            </a:r>
          </a:p>
          <a:p>
            <a:r>
              <a:rPr lang="en-US" dirty="0" smtClean="0"/>
              <a:t>velocity measured</a:t>
            </a:r>
          </a:p>
          <a:p>
            <a:r>
              <a:rPr lang="en-US" dirty="0" smtClean="0"/>
              <a:t>at the critical density</a:t>
            </a:r>
          </a:p>
          <a:p>
            <a:r>
              <a:rPr lang="en-US" dirty="0" smtClean="0"/>
              <a:t>would first be </a:t>
            </a:r>
          </a:p>
          <a:p>
            <a:r>
              <a:rPr lang="en-US" dirty="0" smtClean="0"/>
              <a:t>constant then plummet</a:t>
            </a:r>
            <a:endParaRPr lang="en-US" dirty="0"/>
          </a:p>
        </p:txBody>
      </p:sp>
      <p:pic>
        <p:nvPicPr>
          <p:cNvPr id="24" name="Picture 23"/>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352800" y="4638887"/>
            <a:ext cx="2895600" cy="1609513"/>
          </a:xfrm>
          <a:prstGeom prst="rect">
            <a:avLst/>
          </a:prstGeom>
        </p:spPr>
      </p:pic>
      <p:pic>
        <p:nvPicPr>
          <p:cNvPr id="25" name="Picture 24"/>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304800" y="4648200"/>
            <a:ext cx="2977563" cy="1587500"/>
          </a:xfrm>
          <a:prstGeom prst="rect">
            <a:avLst/>
          </a:prstGeom>
        </p:spPr>
      </p:pic>
      <p:sp>
        <p:nvSpPr>
          <p:cNvPr id="18" name="TextBox 17"/>
          <p:cNvSpPr txBox="1"/>
          <p:nvPr/>
        </p:nvSpPr>
        <p:spPr>
          <a:xfrm>
            <a:off x="1552184" y="4495800"/>
            <a:ext cx="505216" cy="369332"/>
          </a:xfrm>
          <a:prstGeom prst="rect">
            <a:avLst/>
          </a:prstGeom>
          <a:noFill/>
        </p:spPr>
        <p:txBody>
          <a:bodyPr wrap="none" rtlCol="0">
            <a:spAutoFit/>
          </a:bodyPr>
          <a:lstStyle/>
          <a:p>
            <a:r>
              <a:rPr lang="en-US" dirty="0" smtClean="0"/>
              <a:t>z/L</a:t>
            </a:r>
            <a:endParaRPr lang="en-US" dirty="0"/>
          </a:p>
        </p:txBody>
      </p:sp>
      <p:sp>
        <p:nvSpPr>
          <p:cNvPr id="20" name="TextBox 19"/>
          <p:cNvSpPr txBox="1"/>
          <p:nvPr/>
        </p:nvSpPr>
        <p:spPr>
          <a:xfrm>
            <a:off x="4727184" y="4495800"/>
            <a:ext cx="505216" cy="369332"/>
          </a:xfrm>
          <a:prstGeom prst="rect">
            <a:avLst/>
          </a:prstGeom>
          <a:noFill/>
        </p:spPr>
        <p:txBody>
          <a:bodyPr wrap="none" rtlCol="0">
            <a:spAutoFit/>
          </a:bodyPr>
          <a:lstStyle/>
          <a:p>
            <a:r>
              <a:rPr lang="en-US" dirty="0" smtClean="0"/>
              <a:t>z/L</a:t>
            </a:r>
            <a:endParaRPr lang="en-US" dirty="0"/>
          </a:p>
        </p:txBody>
      </p:sp>
      <p:sp>
        <p:nvSpPr>
          <p:cNvPr id="23" name="TextBox 22"/>
          <p:cNvSpPr txBox="1"/>
          <p:nvPr/>
        </p:nvSpPr>
        <p:spPr>
          <a:xfrm rot="16200000">
            <a:off x="2905642" y="2905642"/>
            <a:ext cx="829783" cy="369332"/>
          </a:xfrm>
          <a:prstGeom prst="rect">
            <a:avLst/>
          </a:prstGeom>
          <a:noFill/>
        </p:spPr>
        <p:txBody>
          <a:bodyPr wrap="square" rtlCol="0">
            <a:spAutoFit/>
          </a:bodyPr>
          <a:lstStyle/>
          <a:p>
            <a:r>
              <a:rPr lang="en-US" dirty="0" smtClean="0"/>
              <a:t>c</a:t>
            </a:r>
            <a:r>
              <a:rPr lang="en-US" baseline="-25000" dirty="0" smtClean="0"/>
              <a:t>s</a:t>
            </a:r>
            <a:r>
              <a:rPr lang="en-US" dirty="0" smtClean="0"/>
              <a:t>t/L</a:t>
            </a:r>
            <a:endParaRPr lang="en-US" dirty="0"/>
          </a:p>
        </p:txBody>
      </p:sp>
      <p:sp>
        <p:nvSpPr>
          <p:cNvPr id="26" name="TextBox 25"/>
          <p:cNvSpPr txBox="1"/>
          <p:nvPr/>
        </p:nvSpPr>
        <p:spPr>
          <a:xfrm rot="16200000">
            <a:off x="-167758" y="2905642"/>
            <a:ext cx="829783" cy="369332"/>
          </a:xfrm>
          <a:prstGeom prst="rect">
            <a:avLst/>
          </a:prstGeom>
          <a:noFill/>
        </p:spPr>
        <p:txBody>
          <a:bodyPr wrap="square" rtlCol="0">
            <a:spAutoFit/>
          </a:bodyPr>
          <a:lstStyle/>
          <a:p>
            <a:r>
              <a:rPr lang="en-US" dirty="0" smtClean="0"/>
              <a:t>c</a:t>
            </a:r>
            <a:r>
              <a:rPr lang="en-US" baseline="-25000" dirty="0" smtClean="0"/>
              <a:t>s</a:t>
            </a:r>
            <a:r>
              <a:rPr lang="en-US" dirty="0" smtClean="0"/>
              <a:t>t/L</a:t>
            </a:r>
            <a:endParaRPr lang="en-US" dirty="0"/>
          </a:p>
        </p:txBody>
      </p:sp>
      <p:cxnSp>
        <p:nvCxnSpPr>
          <p:cNvPr id="29" name="Straight Connector 28"/>
          <p:cNvCxnSpPr>
            <a:stCxn id="15" idx="1"/>
            <a:endCxn id="5" idx="3"/>
          </p:cNvCxnSpPr>
          <p:nvPr/>
        </p:nvCxnSpPr>
        <p:spPr bwMode="auto">
          <a:xfrm rot="10800000">
            <a:off x="6248400" y="3254299"/>
            <a:ext cx="228600" cy="2312767"/>
          </a:xfrm>
          <a:prstGeom prst="line">
            <a:avLst/>
          </a:prstGeom>
          <a:solidFill>
            <a:schemeClr val="accent1"/>
          </a:solidFill>
          <a:ln w="12700" cap="flat" cmpd="sng" algn="ctr">
            <a:solidFill>
              <a:schemeClr val="tx1"/>
            </a:solidFill>
            <a:prstDash val="solid"/>
            <a:round/>
            <a:headEnd type="none" w="med" len="med"/>
            <a:tailEnd type="arrow" w="med" len="med"/>
          </a:ln>
          <a:effectLst/>
        </p:spPr>
      </p:cxnSp>
    </p:spTree>
  </p:cSld>
  <p:clrMapOvr>
    <a:masterClrMapping/>
  </p:clrMapOvr>
  <p:transition advClick="0" advTm="6000">
    <p:wipe dir="d"/>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smtClean="0"/>
              <a:t>For realistic equations of state and finite heating time the velocity would also reach zero at the end of the flattop in T</a:t>
            </a:r>
            <a:r>
              <a:rPr lang="en-US" sz="2200" baseline="-25000" dirty="0" smtClean="0"/>
              <a:t>b</a:t>
            </a:r>
            <a:endParaRPr lang="en-US" sz="2200" baseline="-25000" dirty="0"/>
          </a:p>
        </p:txBody>
      </p:sp>
      <p:pic>
        <p:nvPicPr>
          <p:cNvPr id="3" name="Picture 2"/>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609600" y="1295400"/>
            <a:ext cx="6515100" cy="4165600"/>
          </a:xfrm>
          <a:prstGeom prst="rect">
            <a:avLst/>
          </a:prstGeom>
        </p:spPr>
      </p:pic>
      <p:sp>
        <p:nvSpPr>
          <p:cNvPr id="4" name="Rectangle 3"/>
          <p:cNvSpPr/>
          <p:nvPr/>
        </p:nvSpPr>
        <p:spPr>
          <a:xfrm>
            <a:off x="3505200" y="1828800"/>
            <a:ext cx="4572000" cy="923330"/>
          </a:xfrm>
          <a:prstGeom prst="rect">
            <a:avLst/>
          </a:prstGeom>
        </p:spPr>
        <p:txBody>
          <a:bodyPr>
            <a:spAutoFit/>
          </a:bodyPr>
          <a:lstStyle/>
          <a:p>
            <a:r>
              <a:rPr lang="en-US" dirty="0" smtClean="0"/>
              <a:t>(Magenta: Velocity of outermost zone; Blue: 150 nm</a:t>
            </a:r>
          </a:p>
          <a:p>
            <a:r>
              <a:rPr lang="en-US" dirty="0" smtClean="0"/>
              <a:t>Green: 450 nm;   Red: 1500 nm)</a:t>
            </a:r>
            <a:endParaRPr lang="en-US" dirty="0"/>
          </a:p>
        </p:txBody>
      </p:sp>
      <p:sp>
        <p:nvSpPr>
          <p:cNvPr id="5" name="TextBox 4"/>
          <p:cNvSpPr txBox="1"/>
          <p:nvPr/>
        </p:nvSpPr>
        <p:spPr>
          <a:xfrm>
            <a:off x="3713758" y="2971800"/>
            <a:ext cx="5430242" cy="646331"/>
          </a:xfrm>
          <a:prstGeom prst="rect">
            <a:avLst/>
          </a:prstGeom>
          <a:noFill/>
        </p:spPr>
        <p:txBody>
          <a:bodyPr wrap="none" rtlCol="0">
            <a:spAutoFit/>
          </a:bodyPr>
          <a:lstStyle/>
          <a:p>
            <a:r>
              <a:rPr lang="en-US" dirty="0" smtClean="0"/>
              <a:t>Upper set:  LEOS with Maxwell construction</a:t>
            </a:r>
          </a:p>
          <a:p>
            <a:r>
              <a:rPr lang="en-US" dirty="0" smtClean="0"/>
              <a:t>Lower set:  QEOS without Maxwell construction </a:t>
            </a:r>
            <a:endParaRPr lang="en-US" dirty="0"/>
          </a:p>
        </p:txBody>
      </p:sp>
      <p:sp>
        <p:nvSpPr>
          <p:cNvPr id="6" name="TextBox 5"/>
          <p:cNvSpPr txBox="1"/>
          <p:nvPr/>
        </p:nvSpPr>
        <p:spPr>
          <a:xfrm>
            <a:off x="838200" y="5562600"/>
            <a:ext cx="6686859" cy="369332"/>
          </a:xfrm>
          <a:prstGeom prst="rect">
            <a:avLst/>
          </a:prstGeom>
          <a:noFill/>
        </p:spPr>
        <p:txBody>
          <a:bodyPr wrap="none" rtlCol="0">
            <a:spAutoFit/>
          </a:bodyPr>
          <a:lstStyle/>
          <a:p>
            <a:r>
              <a:rPr lang="en-US" dirty="0" smtClean="0"/>
              <a:t>Again, the IR is best suited for distinguishing different EOS</a:t>
            </a:r>
            <a:endParaRPr lang="en-US" dirty="0"/>
          </a:p>
        </p:txBody>
      </p:sp>
    </p:spTree>
  </p:cSld>
  <p:clrMapOvr>
    <a:masterClrMapping/>
  </p:clrMapOvr>
  <p:transition advClick="0" advTm="6000">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AutoShape 39"/>
          <p:cNvSpPr>
            <a:spLocks noChangeArrowheads="1"/>
          </p:cNvSpPr>
          <p:nvPr/>
        </p:nvSpPr>
        <p:spPr bwMode="auto">
          <a:xfrm>
            <a:off x="8229600" y="4267200"/>
            <a:ext cx="304800" cy="1143000"/>
          </a:xfrm>
          <a:prstGeom prst="can">
            <a:avLst>
              <a:gd name="adj" fmla="val 22917"/>
            </a:avLst>
          </a:prstGeom>
          <a:solidFill>
            <a:schemeClr val="accent1"/>
          </a:solidFill>
          <a:ln w="12700">
            <a:solidFill>
              <a:schemeClr val="tx1"/>
            </a:solidFill>
            <a:round/>
            <a:headEnd/>
            <a:tailEnd/>
          </a:ln>
        </p:spPr>
        <p:txBody>
          <a:bodyPr wrap="none" anchor="ctr">
            <a:prstTxWarp prst="textNoShape">
              <a:avLst/>
            </a:prstTxWarp>
          </a:bodyPr>
          <a:lstStyle/>
          <a:p>
            <a:endParaRPr lang="en-US" dirty="0"/>
          </a:p>
        </p:txBody>
      </p:sp>
      <p:sp>
        <p:nvSpPr>
          <p:cNvPr id="30723" name="Rectangle 2"/>
          <p:cNvSpPr>
            <a:spLocks noGrp="1" noChangeArrowheads="1"/>
          </p:cNvSpPr>
          <p:nvPr>
            <p:ph type="title"/>
          </p:nvPr>
        </p:nvSpPr>
        <p:spPr>
          <a:xfrm>
            <a:off x="381000" y="241300"/>
            <a:ext cx="8534400" cy="736600"/>
          </a:xfrm>
        </p:spPr>
        <p:txBody>
          <a:bodyPr/>
          <a:lstStyle/>
          <a:p>
            <a:r>
              <a:rPr lang="en-US" sz="2400" dirty="0">
                <a:ea typeface="ＭＳ Ｐゴシック" pitchFamily="-109" charset="-128"/>
                <a:cs typeface="ＭＳ Ｐゴシック" pitchFamily="-109" charset="-128"/>
              </a:rPr>
              <a:t>A cylindrical hole can create regions of temperature and pressure larger than in a simple foil</a:t>
            </a:r>
            <a:endParaRPr lang="en-US" dirty="0">
              <a:ea typeface="ＭＳ Ｐゴシック" pitchFamily="-109" charset="-128"/>
              <a:cs typeface="ＭＳ Ｐゴシック" pitchFamily="-109" charset="-128"/>
            </a:endParaRPr>
          </a:p>
        </p:txBody>
      </p:sp>
      <p:pic>
        <p:nvPicPr>
          <p:cNvPr id="30724" name="Picture 4" descr="cylinderT"/>
          <p:cNvPicPr>
            <a:picLocks noChangeAspect="1" noChangeArrowheads="1"/>
          </p:cNvPicPr>
          <p:nvPr/>
        </p:nvPicPr>
        <p:blipFill>
          <a:blip r:embed="rId2"/>
          <a:srcRect/>
          <a:stretch>
            <a:fillRect/>
          </a:stretch>
        </p:blipFill>
        <p:spPr bwMode="auto">
          <a:xfrm>
            <a:off x="381000" y="1066800"/>
            <a:ext cx="7162800" cy="4289425"/>
          </a:xfrm>
          <a:prstGeom prst="rect">
            <a:avLst/>
          </a:prstGeom>
          <a:noFill/>
          <a:ln w="9525">
            <a:noFill/>
            <a:miter lim="800000"/>
            <a:headEnd/>
            <a:tailEnd/>
          </a:ln>
        </p:spPr>
      </p:pic>
      <p:sp>
        <p:nvSpPr>
          <p:cNvPr id="30725" name="Line 5"/>
          <p:cNvSpPr>
            <a:spLocks noChangeShapeType="1"/>
          </p:cNvSpPr>
          <p:nvPr/>
        </p:nvSpPr>
        <p:spPr bwMode="auto">
          <a:xfrm>
            <a:off x="1371600" y="2514600"/>
            <a:ext cx="762000" cy="0"/>
          </a:xfrm>
          <a:prstGeom prst="line">
            <a:avLst/>
          </a:prstGeom>
          <a:noFill/>
          <a:ln w="12700">
            <a:solidFill>
              <a:schemeClr val="tx1"/>
            </a:solidFill>
            <a:round/>
            <a:headEnd type="arrow" w="med" len="med"/>
            <a:tailEnd type="arrow" w="med" len="med"/>
          </a:ln>
        </p:spPr>
        <p:txBody>
          <a:bodyPr wrap="none" anchor="ctr">
            <a:prstTxWarp prst="textNoShape">
              <a:avLst/>
            </a:prstTxWarp>
          </a:bodyPr>
          <a:lstStyle/>
          <a:p>
            <a:endParaRPr lang="en-US" dirty="0"/>
          </a:p>
        </p:txBody>
      </p:sp>
      <p:sp>
        <p:nvSpPr>
          <p:cNvPr id="30726" name="Line 6"/>
          <p:cNvSpPr>
            <a:spLocks noChangeShapeType="1"/>
          </p:cNvSpPr>
          <p:nvPr/>
        </p:nvSpPr>
        <p:spPr bwMode="auto">
          <a:xfrm>
            <a:off x="2057400" y="1981200"/>
            <a:ext cx="0" cy="457200"/>
          </a:xfrm>
          <a:prstGeom prst="line">
            <a:avLst/>
          </a:prstGeom>
          <a:noFill/>
          <a:ln w="12700">
            <a:solidFill>
              <a:schemeClr val="tx1"/>
            </a:solidFill>
            <a:round/>
            <a:headEnd type="arrow" w="med" len="med"/>
            <a:tailEnd type="arrow" w="med" len="med"/>
          </a:ln>
        </p:spPr>
        <p:txBody>
          <a:bodyPr wrap="none" anchor="ctr">
            <a:prstTxWarp prst="textNoShape">
              <a:avLst/>
            </a:prstTxWarp>
          </a:bodyPr>
          <a:lstStyle/>
          <a:p>
            <a:endParaRPr lang="en-US" dirty="0"/>
          </a:p>
        </p:txBody>
      </p:sp>
      <p:sp>
        <p:nvSpPr>
          <p:cNvPr id="30727" name="Text Box 7"/>
          <p:cNvSpPr txBox="1">
            <a:spLocks noChangeArrowheads="1"/>
          </p:cNvSpPr>
          <p:nvPr/>
        </p:nvSpPr>
        <p:spPr bwMode="auto">
          <a:xfrm>
            <a:off x="1600200" y="2057400"/>
            <a:ext cx="442913" cy="366713"/>
          </a:xfrm>
          <a:prstGeom prst="rect">
            <a:avLst/>
          </a:prstGeom>
          <a:noFill/>
          <a:ln w="12700">
            <a:noFill/>
            <a:miter lim="800000"/>
            <a:headEnd/>
            <a:tailEnd/>
          </a:ln>
        </p:spPr>
        <p:txBody>
          <a:bodyPr wrap="none">
            <a:prstTxWarp prst="textNoShape">
              <a:avLst/>
            </a:prstTxWarp>
            <a:spAutoFit/>
          </a:bodyPr>
          <a:lstStyle/>
          <a:p>
            <a:r>
              <a:rPr lang="en-US" dirty="0"/>
              <a:t>4</a:t>
            </a:r>
            <a:r>
              <a:rPr lang="en-US" dirty="0">
                <a:latin typeface="Symbol" pitchFamily="-109" charset="2"/>
                <a:sym typeface="Symbol" pitchFamily="-109" charset="2"/>
              </a:rPr>
              <a:t></a:t>
            </a:r>
            <a:endParaRPr lang="en-US" dirty="0"/>
          </a:p>
        </p:txBody>
      </p:sp>
      <p:sp>
        <p:nvSpPr>
          <p:cNvPr id="30728" name="Text Box 8"/>
          <p:cNvSpPr txBox="1">
            <a:spLocks noChangeArrowheads="1"/>
          </p:cNvSpPr>
          <p:nvPr/>
        </p:nvSpPr>
        <p:spPr bwMode="auto">
          <a:xfrm>
            <a:off x="1524000" y="2514600"/>
            <a:ext cx="442913" cy="366713"/>
          </a:xfrm>
          <a:prstGeom prst="rect">
            <a:avLst/>
          </a:prstGeom>
          <a:noFill/>
          <a:ln w="12700">
            <a:noFill/>
            <a:miter lim="800000"/>
            <a:headEnd/>
            <a:tailEnd/>
          </a:ln>
        </p:spPr>
        <p:txBody>
          <a:bodyPr wrap="none">
            <a:prstTxWarp prst="textNoShape">
              <a:avLst/>
            </a:prstTxWarp>
            <a:spAutoFit/>
          </a:bodyPr>
          <a:lstStyle/>
          <a:p>
            <a:r>
              <a:rPr lang="en-US" dirty="0"/>
              <a:t>6</a:t>
            </a:r>
            <a:r>
              <a:rPr lang="en-US" dirty="0">
                <a:latin typeface="Symbol" pitchFamily="-109" charset="2"/>
                <a:sym typeface="Symbol" pitchFamily="-109" charset="2"/>
              </a:rPr>
              <a:t></a:t>
            </a:r>
            <a:endParaRPr lang="en-US" dirty="0"/>
          </a:p>
        </p:txBody>
      </p:sp>
      <p:sp>
        <p:nvSpPr>
          <p:cNvPr id="30729" name="Text Box 9"/>
          <p:cNvSpPr txBox="1">
            <a:spLocks noChangeArrowheads="1"/>
          </p:cNvSpPr>
          <p:nvPr/>
        </p:nvSpPr>
        <p:spPr bwMode="auto">
          <a:xfrm>
            <a:off x="2146300" y="1473200"/>
            <a:ext cx="323850" cy="366713"/>
          </a:xfrm>
          <a:prstGeom prst="rect">
            <a:avLst/>
          </a:prstGeom>
          <a:noFill/>
          <a:ln w="12700">
            <a:noFill/>
            <a:miter lim="800000"/>
            <a:headEnd/>
            <a:tailEnd/>
          </a:ln>
        </p:spPr>
        <p:txBody>
          <a:bodyPr wrap="none">
            <a:prstTxWarp prst="textNoShape">
              <a:avLst/>
            </a:prstTxWarp>
            <a:spAutoFit/>
          </a:bodyPr>
          <a:lstStyle/>
          <a:p>
            <a:r>
              <a:rPr lang="en-US" dirty="0"/>
              <a:t>T</a:t>
            </a:r>
          </a:p>
        </p:txBody>
      </p:sp>
      <p:sp>
        <p:nvSpPr>
          <p:cNvPr id="30730" name="Text Box 10"/>
          <p:cNvSpPr txBox="1">
            <a:spLocks noChangeArrowheads="1"/>
          </p:cNvSpPr>
          <p:nvPr/>
        </p:nvSpPr>
        <p:spPr bwMode="auto">
          <a:xfrm>
            <a:off x="4495800" y="3581400"/>
            <a:ext cx="323850" cy="366713"/>
          </a:xfrm>
          <a:prstGeom prst="rect">
            <a:avLst/>
          </a:prstGeom>
          <a:noFill/>
          <a:ln w="12700">
            <a:noFill/>
            <a:miter lim="800000"/>
            <a:headEnd/>
            <a:tailEnd/>
          </a:ln>
        </p:spPr>
        <p:txBody>
          <a:bodyPr wrap="none">
            <a:prstTxWarp prst="textNoShape">
              <a:avLst/>
            </a:prstTxWarp>
            <a:spAutoFit/>
          </a:bodyPr>
          <a:lstStyle/>
          <a:p>
            <a:r>
              <a:rPr lang="en-US" dirty="0"/>
              <a:t>T</a:t>
            </a:r>
          </a:p>
        </p:txBody>
      </p:sp>
      <p:sp>
        <p:nvSpPr>
          <p:cNvPr id="30731" name="Text Box 11"/>
          <p:cNvSpPr txBox="1">
            <a:spLocks noChangeArrowheads="1"/>
          </p:cNvSpPr>
          <p:nvPr/>
        </p:nvSpPr>
        <p:spPr bwMode="auto">
          <a:xfrm>
            <a:off x="6997700" y="1473200"/>
            <a:ext cx="323850" cy="366713"/>
          </a:xfrm>
          <a:prstGeom prst="rect">
            <a:avLst/>
          </a:prstGeom>
          <a:noFill/>
          <a:ln w="12700">
            <a:noFill/>
            <a:miter lim="800000"/>
            <a:headEnd/>
            <a:tailEnd/>
          </a:ln>
        </p:spPr>
        <p:txBody>
          <a:bodyPr>
            <a:prstTxWarp prst="textNoShape">
              <a:avLst/>
            </a:prstTxWarp>
            <a:spAutoFit/>
          </a:bodyPr>
          <a:lstStyle/>
          <a:p>
            <a:r>
              <a:rPr lang="en-US" dirty="0"/>
              <a:t>T</a:t>
            </a:r>
          </a:p>
        </p:txBody>
      </p:sp>
      <p:sp>
        <p:nvSpPr>
          <p:cNvPr id="30732" name="Text Box 12"/>
          <p:cNvSpPr txBox="1">
            <a:spLocks noChangeArrowheads="1"/>
          </p:cNvSpPr>
          <p:nvPr/>
        </p:nvSpPr>
        <p:spPr bwMode="auto">
          <a:xfrm>
            <a:off x="2133600" y="3581400"/>
            <a:ext cx="323850" cy="366713"/>
          </a:xfrm>
          <a:prstGeom prst="rect">
            <a:avLst/>
          </a:prstGeom>
          <a:noFill/>
          <a:ln w="12700">
            <a:noFill/>
            <a:miter lim="800000"/>
            <a:headEnd/>
            <a:tailEnd/>
          </a:ln>
        </p:spPr>
        <p:txBody>
          <a:bodyPr wrap="none">
            <a:prstTxWarp prst="textNoShape">
              <a:avLst/>
            </a:prstTxWarp>
            <a:spAutoFit/>
          </a:bodyPr>
          <a:lstStyle/>
          <a:p>
            <a:r>
              <a:rPr lang="en-US" dirty="0"/>
              <a:t>T</a:t>
            </a:r>
          </a:p>
        </p:txBody>
      </p:sp>
      <p:sp>
        <p:nvSpPr>
          <p:cNvPr id="30733" name="Text Box 13"/>
          <p:cNvSpPr txBox="1">
            <a:spLocks noChangeArrowheads="1"/>
          </p:cNvSpPr>
          <p:nvPr/>
        </p:nvSpPr>
        <p:spPr bwMode="auto">
          <a:xfrm>
            <a:off x="7010400" y="3581400"/>
            <a:ext cx="323850" cy="366713"/>
          </a:xfrm>
          <a:prstGeom prst="rect">
            <a:avLst/>
          </a:prstGeom>
          <a:noFill/>
          <a:ln w="12700">
            <a:noFill/>
            <a:miter lim="800000"/>
            <a:headEnd/>
            <a:tailEnd/>
          </a:ln>
        </p:spPr>
        <p:txBody>
          <a:bodyPr wrap="none">
            <a:prstTxWarp prst="textNoShape">
              <a:avLst/>
            </a:prstTxWarp>
            <a:spAutoFit/>
          </a:bodyPr>
          <a:lstStyle/>
          <a:p>
            <a:r>
              <a:rPr lang="en-US" dirty="0"/>
              <a:t>T</a:t>
            </a:r>
          </a:p>
        </p:txBody>
      </p:sp>
      <p:sp>
        <p:nvSpPr>
          <p:cNvPr id="30734" name="Text Box 14"/>
          <p:cNvSpPr txBox="1">
            <a:spLocks noChangeArrowheads="1"/>
          </p:cNvSpPr>
          <p:nvPr/>
        </p:nvSpPr>
        <p:spPr bwMode="auto">
          <a:xfrm>
            <a:off x="4470400" y="1473200"/>
            <a:ext cx="323850" cy="366713"/>
          </a:xfrm>
          <a:prstGeom prst="rect">
            <a:avLst/>
          </a:prstGeom>
          <a:noFill/>
          <a:ln w="12700">
            <a:noFill/>
            <a:miter lim="800000"/>
            <a:headEnd/>
            <a:tailEnd/>
          </a:ln>
        </p:spPr>
        <p:txBody>
          <a:bodyPr wrap="none">
            <a:prstTxWarp prst="textNoShape">
              <a:avLst/>
            </a:prstTxWarp>
            <a:spAutoFit/>
          </a:bodyPr>
          <a:lstStyle/>
          <a:p>
            <a:r>
              <a:rPr lang="en-US" dirty="0"/>
              <a:t>T</a:t>
            </a:r>
          </a:p>
        </p:txBody>
      </p:sp>
      <p:grpSp>
        <p:nvGrpSpPr>
          <p:cNvPr id="30735" name="Group 21"/>
          <p:cNvGrpSpPr>
            <a:grpSpLocks/>
          </p:cNvGrpSpPr>
          <p:nvPr/>
        </p:nvGrpSpPr>
        <p:grpSpPr bwMode="auto">
          <a:xfrm>
            <a:off x="5067300" y="1066800"/>
            <a:ext cx="622300" cy="990600"/>
            <a:chOff x="3192" y="672"/>
            <a:chExt cx="392" cy="624"/>
          </a:xfrm>
        </p:grpSpPr>
        <p:sp>
          <p:nvSpPr>
            <p:cNvPr id="30761" name="Text Box 17"/>
            <p:cNvSpPr txBox="1">
              <a:spLocks noChangeArrowheads="1"/>
            </p:cNvSpPr>
            <p:nvPr/>
          </p:nvSpPr>
          <p:spPr bwMode="auto">
            <a:xfrm>
              <a:off x="3216" y="672"/>
              <a:ext cx="292" cy="231"/>
            </a:xfrm>
            <a:prstGeom prst="rect">
              <a:avLst/>
            </a:prstGeom>
            <a:noFill/>
            <a:ln w="12700">
              <a:noFill/>
              <a:miter lim="800000"/>
              <a:headEnd/>
              <a:tailEnd/>
            </a:ln>
          </p:spPr>
          <p:txBody>
            <a:bodyPr wrap="none">
              <a:prstTxWarp prst="textNoShape">
                <a:avLst/>
              </a:prstTxWarp>
              <a:spAutoFit/>
            </a:bodyPr>
            <a:lstStyle/>
            <a:p>
              <a:r>
                <a:rPr lang="en-US" dirty="0"/>
                <a:t>eV</a:t>
              </a:r>
            </a:p>
          </p:txBody>
        </p:sp>
        <p:sp>
          <p:nvSpPr>
            <p:cNvPr id="30762" name="Text Box 19"/>
            <p:cNvSpPr txBox="1">
              <a:spLocks noChangeArrowheads="1"/>
            </p:cNvSpPr>
            <p:nvPr/>
          </p:nvSpPr>
          <p:spPr bwMode="auto">
            <a:xfrm>
              <a:off x="3200" y="864"/>
              <a:ext cx="384" cy="192"/>
            </a:xfrm>
            <a:prstGeom prst="rect">
              <a:avLst/>
            </a:prstGeom>
            <a:noFill/>
            <a:ln w="12700">
              <a:noFill/>
              <a:miter lim="800000"/>
              <a:headEnd/>
              <a:tailEnd/>
            </a:ln>
          </p:spPr>
          <p:txBody>
            <a:bodyPr>
              <a:prstTxWarp prst="textNoShape">
                <a:avLst/>
              </a:prstTxWarp>
              <a:spAutoFit/>
            </a:bodyPr>
            <a:lstStyle/>
            <a:p>
              <a:pPr>
                <a:spcBef>
                  <a:spcPct val="50000"/>
                </a:spcBef>
              </a:pPr>
              <a:r>
                <a:rPr lang="en-US" sz="1400" dirty="0"/>
                <a:t>.67</a:t>
              </a:r>
              <a:endParaRPr lang="en-US" dirty="0"/>
            </a:p>
          </p:txBody>
        </p:sp>
        <p:sp>
          <p:nvSpPr>
            <p:cNvPr id="30763" name="Text Box 20"/>
            <p:cNvSpPr txBox="1">
              <a:spLocks noChangeArrowheads="1"/>
            </p:cNvSpPr>
            <p:nvPr/>
          </p:nvSpPr>
          <p:spPr bwMode="auto">
            <a:xfrm>
              <a:off x="3192" y="1104"/>
              <a:ext cx="384" cy="192"/>
            </a:xfrm>
            <a:prstGeom prst="rect">
              <a:avLst/>
            </a:prstGeom>
            <a:noFill/>
            <a:ln w="12700">
              <a:noFill/>
              <a:miter lim="800000"/>
              <a:headEnd/>
              <a:tailEnd/>
            </a:ln>
          </p:spPr>
          <p:txBody>
            <a:bodyPr>
              <a:prstTxWarp prst="textNoShape">
                <a:avLst/>
              </a:prstTxWarp>
              <a:spAutoFit/>
            </a:bodyPr>
            <a:lstStyle/>
            <a:p>
              <a:pPr>
                <a:spcBef>
                  <a:spcPct val="50000"/>
                </a:spcBef>
              </a:pPr>
              <a:r>
                <a:rPr lang="en-US" sz="1400" dirty="0"/>
                <a:t>.51</a:t>
              </a:r>
              <a:endParaRPr lang="en-US" dirty="0"/>
            </a:p>
          </p:txBody>
        </p:sp>
      </p:grpSp>
      <p:grpSp>
        <p:nvGrpSpPr>
          <p:cNvPr id="30736" name="Group 22"/>
          <p:cNvGrpSpPr>
            <a:grpSpLocks/>
          </p:cNvGrpSpPr>
          <p:nvPr/>
        </p:nvGrpSpPr>
        <p:grpSpPr bwMode="auto">
          <a:xfrm>
            <a:off x="2501900" y="1066800"/>
            <a:ext cx="622300" cy="990600"/>
            <a:chOff x="3192" y="672"/>
            <a:chExt cx="392" cy="624"/>
          </a:xfrm>
        </p:grpSpPr>
        <p:sp>
          <p:nvSpPr>
            <p:cNvPr id="30758" name="Text Box 23"/>
            <p:cNvSpPr txBox="1">
              <a:spLocks noChangeArrowheads="1"/>
            </p:cNvSpPr>
            <p:nvPr/>
          </p:nvSpPr>
          <p:spPr bwMode="auto">
            <a:xfrm>
              <a:off x="3216" y="672"/>
              <a:ext cx="292" cy="231"/>
            </a:xfrm>
            <a:prstGeom prst="rect">
              <a:avLst/>
            </a:prstGeom>
            <a:noFill/>
            <a:ln w="12700">
              <a:noFill/>
              <a:miter lim="800000"/>
              <a:headEnd/>
              <a:tailEnd/>
            </a:ln>
          </p:spPr>
          <p:txBody>
            <a:bodyPr wrap="none">
              <a:prstTxWarp prst="textNoShape">
                <a:avLst/>
              </a:prstTxWarp>
              <a:spAutoFit/>
            </a:bodyPr>
            <a:lstStyle/>
            <a:p>
              <a:r>
                <a:rPr lang="en-US" dirty="0"/>
                <a:t>eV</a:t>
              </a:r>
            </a:p>
          </p:txBody>
        </p:sp>
        <p:sp>
          <p:nvSpPr>
            <p:cNvPr id="30759" name="Text Box 24"/>
            <p:cNvSpPr txBox="1">
              <a:spLocks noChangeArrowheads="1"/>
            </p:cNvSpPr>
            <p:nvPr/>
          </p:nvSpPr>
          <p:spPr bwMode="auto">
            <a:xfrm>
              <a:off x="3200" y="864"/>
              <a:ext cx="384" cy="192"/>
            </a:xfrm>
            <a:prstGeom prst="rect">
              <a:avLst/>
            </a:prstGeom>
            <a:noFill/>
            <a:ln w="12700">
              <a:noFill/>
              <a:miter lim="800000"/>
              <a:headEnd/>
              <a:tailEnd/>
            </a:ln>
          </p:spPr>
          <p:txBody>
            <a:bodyPr>
              <a:prstTxWarp prst="textNoShape">
                <a:avLst/>
              </a:prstTxWarp>
              <a:spAutoFit/>
            </a:bodyPr>
            <a:lstStyle/>
            <a:p>
              <a:pPr>
                <a:spcBef>
                  <a:spcPct val="50000"/>
                </a:spcBef>
              </a:pPr>
              <a:r>
                <a:rPr lang="en-US" sz="1400" dirty="0"/>
                <a:t>.056</a:t>
              </a:r>
              <a:endParaRPr lang="en-US" dirty="0"/>
            </a:p>
          </p:txBody>
        </p:sp>
        <p:sp>
          <p:nvSpPr>
            <p:cNvPr id="30760" name="Text Box 25"/>
            <p:cNvSpPr txBox="1">
              <a:spLocks noChangeArrowheads="1"/>
            </p:cNvSpPr>
            <p:nvPr/>
          </p:nvSpPr>
          <p:spPr bwMode="auto">
            <a:xfrm>
              <a:off x="3192" y="1104"/>
              <a:ext cx="384" cy="192"/>
            </a:xfrm>
            <a:prstGeom prst="rect">
              <a:avLst/>
            </a:prstGeom>
            <a:noFill/>
            <a:ln w="12700">
              <a:noFill/>
              <a:miter lim="800000"/>
              <a:headEnd/>
              <a:tailEnd/>
            </a:ln>
          </p:spPr>
          <p:txBody>
            <a:bodyPr>
              <a:prstTxWarp prst="textNoShape">
                <a:avLst/>
              </a:prstTxWarp>
              <a:spAutoFit/>
            </a:bodyPr>
            <a:lstStyle/>
            <a:p>
              <a:pPr>
                <a:spcBef>
                  <a:spcPct val="50000"/>
                </a:spcBef>
              </a:pPr>
              <a:r>
                <a:rPr lang="en-US" sz="1400" dirty="0"/>
                <a:t>.051</a:t>
              </a:r>
              <a:endParaRPr lang="en-US" dirty="0"/>
            </a:p>
          </p:txBody>
        </p:sp>
      </p:grpSp>
      <p:grpSp>
        <p:nvGrpSpPr>
          <p:cNvPr id="30737" name="Group 26"/>
          <p:cNvGrpSpPr>
            <a:grpSpLocks/>
          </p:cNvGrpSpPr>
          <p:nvPr/>
        </p:nvGrpSpPr>
        <p:grpSpPr bwMode="auto">
          <a:xfrm>
            <a:off x="5105400" y="3200400"/>
            <a:ext cx="622300" cy="990600"/>
            <a:chOff x="3192" y="672"/>
            <a:chExt cx="392" cy="624"/>
          </a:xfrm>
        </p:grpSpPr>
        <p:sp>
          <p:nvSpPr>
            <p:cNvPr id="30755" name="Text Box 27"/>
            <p:cNvSpPr txBox="1">
              <a:spLocks noChangeArrowheads="1"/>
            </p:cNvSpPr>
            <p:nvPr/>
          </p:nvSpPr>
          <p:spPr bwMode="auto">
            <a:xfrm>
              <a:off x="3216" y="672"/>
              <a:ext cx="292" cy="231"/>
            </a:xfrm>
            <a:prstGeom prst="rect">
              <a:avLst/>
            </a:prstGeom>
            <a:noFill/>
            <a:ln w="12700">
              <a:noFill/>
              <a:miter lim="800000"/>
              <a:headEnd/>
              <a:tailEnd/>
            </a:ln>
          </p:spPr>
          <p:txBody>
            <a:bodyPr wrap="none">
              <a:prstTxWarp prst="textNoShape">
                <a:avLst/>
              </a:prstTxWarp>
              <a:spAutoFit/>
            </a:bodyPr>
            <a:lstStyle/>
            <a:p>
              <a:r>
                <a:rPr lang="en-US" dirty="0"/>
                <a:t>eV</a:t>
              </a:r>
            </a:p>
          </p:txBody>
        </p:sp>
        <p:sp>
          <p:nvSpPr>
            <p:cNvPr id="30756" name="Text Box 28"/>
            <p:cNvSpPr txBox="1">
              <a:spLocks noChangeArrowheads="1"/>
            </p:cNvSpPr>
            <p:nvPr/>
          </p:nvSpPr>
          <p:spPr bwMode="auto">
            <a:xfrm>
              <a:off x="3200" y="864"/>
              <a:ext cx="384" cy="192"/>
            </a:xfrm>
            <a:prstGeom prst="rect">
              <a:avLst/>
            </a:prstGeom>
            <a:noFill/>
            <a:ln w="12700">
              <a:noFill/>
              <a:miter lim="800000"/>
              <a:headEnd/>
              <a:tailEnd/>
            </a:ln>
          </p:spPr>
          <p:txBody>
            <a:bodyPr>
              <a:prstTxWarp prst="textNoShape">
                <a:avLst/>
              </a:prstTxWarp>
              <a:spAutoFit/>
            </a:bodyPr>
            <a:lstStyle/>
            <a:p>
              <a:pPr>
                <a:spcBef>
                  <a:spcPct val="50000"/>
                </a:spcBef>
              </a:pPr>
              <a:r>
                <a:rPr lang="en-US" sz="1400" dirty="0"/>
                <a:t>2.5</a:t>
              </a:r>
              <a:endParaRPr lang="en-US" dirty="0"/>
            </a:p>
          </p:txBody>
        </p:sp>
        <p:sp>
          <p:nvSpPr>
            <p:cNvPr id="30757" name="Text Box 29"/>
            <p:cNvSpPr txBox="1">
              <a:spLocks noChangeArrowheads="1"/>
            </p:cNvSpPr>
            <p:nvPr/>
          </p:nvSpPr>
          <p:spPr bwMode="auto">
            <a:xfrm>
              <a:off x="3192" y="1104"/>
              <a:ext cx="384" cy="192"/>
            </a:xfrm>
            <a:prstGeom prst="rect">
              <a:avLst/>
            </a:prstGeom>
            <a:noFill/>
            <a:ln w="12700">
              <a:noFill/>
              <a:miter lim="800000"/>
              <a:headEnd/>
              <a:tailEnd/>
            </a:ln>
          </p:spPr>
          <p:txBody>
            <a:bodyPr>
              <a:prstTxWarp prst="textNoShape">
                <a:avLst/>
              </a:prstTxWarp>
              <a:spAutoFit/>
            </a:bodyPr>
            <a:lstStyle/>
            <a:p>
              <a:pPr>
                <a:spcBef>
                  <a:spcPct val="50000"/>
                </a:spcBef>
              </a:pPr>
              <a:r>
                <a:rPr lang="en-US" sz="1400" dirty="0"/>
                <a:t>.90</a:t>
              </a:r>
              <a:endParaRPr lang="en-US" dirty="0"/>
            </a:p>
          </p:txBody>
        </p:sp>
      </p:grpSp>
      <p:grpSp>
        <p:nvGrpSpPr>
          <p:cNvPr id="30738" name="Group 30"/>
          <p:cNvGrpSpPr>
            <a:grpSpLocks/>
          </p:cNvGrpSpPr>
          <p:nvPr/>
        </p:nvGrpSpPr>
        <p:grpSpPr bwMode="auto">
          <a:xfrm>
            <a:off x="2590800" y="3200400"/>
            <a:ext cx="622300" cy="990600"/>
            <a:chOff x="3192" y="672"/>
            <a:chExt cx="392" cy="624"/>
          </a:xfrm>
        </p:grpSpPr>
        <p:sp>
          <p:nvSpPr>
            <p:cNvPr id="30752" name="Text Box 31"/>
            <p:cNvSpPr txBox="1">
              <a:spLocks noChangeArrowheads="1"/>
            </p:cNvSpPr>
            <p:nvPr/>
          </p:nvSpPr>
          <p:spPr bwMode="auto">
            <a:xfrm>
              <a:off x="3216" y="672"/>
              <a:ext cx="292" cy="231"/>
            </a:xfrm>
            <a:prstGeom prst="rect">
              <a:avLst/>
            </a:prstGeom>
            <a:noFill/>
            <a:ln w="12700">
              <a:noFill/>
              <a:miter lim="800000"/>
              <a:headEnd/>
              <a:tailEnd/>
            </a:ln>
          </p:spPr>
          <p:txBody>
            <a:bodyPr wrap="none">
              <a:prstTxWarp prst="textNoShape">
                <a:avLst/>
              </a:prstTxWarp>
              <a:spAutoFit/>
            </a:bodyPr>
            <a:lstStyle/>
            <a:p>
              <a:r>
                <a:rPr lang="en-US" dirty="0"/>
                <a:t>eV</a:t>
              </a:r>
            </a:p>
          </p:txBody>
        </p:sp>
        <p:sp>
          <p:nvSpPr>
            <p:cNvPr id="30753" name="Text Box 32"/>
            <p:cNvSpPr txBox="1">
              <a:spLocks noChangeArrowheads="1"/>
            </p:cNvSpPr>
            <p:nvPr/>
          </p:nvSpPr>
          <p:spPr bwMode="auto">
            <a:xfrm>
              <a:off x="3200" y="864"/>
              <a:ext cx="384" cy="192"/>
            </a:xfrm>
            <a:prstGeom prst="rect">
              <a:avLst/>
            </a:prstGeom>
            <a:noFill/>
            <a:ln w="12700">
              <a:noFill/>
              <a:miter lim="800000"/>
              <a:headEnd/>
              <a:tailEnd/>
            </a:ln>
          </p:spPr>
          <p:txBody>
            <a:bodyPr>
              <a:prstTxWarp prst="textNoShape">
                <a:avLst/>
              </a:prstTxWarp>
              <a:spAutoFit/>
            </a:bodyPr>
            <a:lstStyle/>
            <a:p>
              <a:pPr>
                <a:spcBef>
                  <a:spcPct val="50000"/>
                </a:spcBef>
              </a:pPr>
              <a:r>
                <a:rPr lang="en-US" sz="1400" dirty="0"/>
                <a:t>2.4</a:t>
              </a:r>
              <a:endParaRPr lang="en-US" dirty="0"/>
            </a:p>
          </p:txBody>
        </p:sp>
        <p:sp>
          <p:nvSpPr>
            <p:cNvPr id="30754" name="Text Box 33"/>
            <p:cNvSpPr txBox="1">
              <a:spLocks noChangeArrowheads="1"/>
            </p:cNvSpPr>
            <p:nvPr/>
          </p:nvSpPr>
          <p:spPr bwMode="auto">
            <a:xfrm>
              <a:off x="3192" y="1104"/>
              <a:ext cx="384" cy="192"/>
            </a:xfrm>
            <a:prstGeom prst="rect">
              <a:avLst/>
            </a:prstGeom>
            <a:noFill/>
            <a:ln w="12700">
              <a:noFill/>
              <a:miter lim="800000"/>
              <a:headEnd/>
              <a:tailEnd/>
            </a:ln>
          </p:spPr>
          <p:txBody>
            <a:bodyPr>
              <a:prstTxWarp prst="textNoShape">
                <a:avLst/>
              </a:prstTxWarp>
              <a:spAutoFit/>
            </a:bodyPr>
            <a:lstStyle/>
            <a:p>
              <a:pPr>
                <a:spcBef>
                  <a:spcPct val="50000"/>
                </a:spcBef>
              </a:pPr>
              <a:r>
                <a:rPr lang="en-US" sz="1400" dirty="0"/>
                <a:t>.42</a:t>
              </a:r>
              <a:endParaRPr lang="en-US" dirty="0"/>
            </a:p>
          </p:txBody>
        </p:sp>
      </p:grpSp>
      <p:grpSp>
        <p:nvGrpSpPr>
          <p:cNvPr id="30739" name="Group 34"/>
          <p:cNvGrpSpPr>
            <a:grpSpLocks/>
          </p:cNvGrpSpPr>
          <p:nvPr/>
        </p:nvGrpSpPr>
        <p:grpSpPr bwMode="auto">
          <a:xfrm>
            <a:off x="279400" y="3225800"/>
            <a:ext cx="622300" cy="938213"/>
            <a:chOff x="3192" y="672"/>
            <a:chExt cx="392" cy="640"/>
          </a:xfrm>
        </p:grpSpPr>
        <p:sp>
          <p:nvSpPr>
            <p:cNvPr id="30749" name="Text Box 35"/>
            <p:cNvSpPr txBox="1">
              <a:spLocks noChangeArrowheads="1"/>
            </p:cNvSpPr>
            <p:nvPr/>
          </p:nvSpPr>
          <p:spPr bwMode="auto">
            <a:xfrm>
              <a:off x="3216" y="672"/>
              <a:ext cx="292" cy="250"/>
            </a:xfrm>
            <a:prstGeom prst="rect">
              <a:avLst/>
            </a:prstGeom>
            <a:noFill/>
            <a:ln w="12700">
              <a:noFill/>
              <a:miter lim="800000"/>
              <a:headEnd/>
              <a:tailEnd/>
            </a:ln>
          </p:spPr>
          <p:txBody>
            <a:bodyPr wrap="none">
              <a:prstTxWarp prst="textNoShape">
                <a:avLst/>
              </a:prstTxWarp>
              <a:spAutoFit/>
            </a:bodyPr>
            <a:lstStyle/>
            <a:p>
              <a:r>
                <a:rPr lang="en-US" dirty="0"/>
                <a:t>eV</a:t>
              </a:r>
            </a:p>
          </p:txBody>
        </p:sp>
        <p:sp>
          <p:nvSpPr>
            <p:cNvPr id="30750" name="Text Box 36"/>
            <p:cNvSpPr txBox="1">
              <a:spLocks noChangeArrowheads="1"/>
            </p:cNvSpPr>
            <p:nvPr/>
          </p:nvSpPr>
          <p:spPr bwMode="auto">
            <a:xfrm>
              <a:off x="3200" y="864"/>
              <a:ext cx="384" cy="208"/>
            </a:xfrm>
            <a:prstGeom prst="rect">
              <a:avLst/>
            </a:prstGeom>
            <a:noFill/>
            <a:ln w="12700">
              <a:noFill/>
              <a:miter lim="800000"/>
              <a:headEnd/>
              <a:tailEnd/>
            </a:ln>
          </p:spPr>
          <p:txBody>
            <a:bodyPr>
              <a:prstTxWarp prst="textNoShape">
                <a:avLst/>
              </a:prstTxWarp>
              <a:spAutoFit/>
            </a:bodyPr>
            <a:lstStyle/>
            <a:p>
              <a:pPr>
                <a:spcBef>
                  <a:spcPct val="50000"/>
                </a:spcBef>
              </a:pPr>
              <a:r>
                <a:rPr lang="en-US" sz="1400" dirty="0"/>
                <a:t>1.2</a:t>
              </a:r>
              <a:endParaRPr lang="en-US" dirty="0"/>
            </a:p>
          </p:txBody>
        </p:sp>
        <p:sp>
          <p:nvSpPr>
            <p:cNvPr id="30751" name="Text Box 37"/>
            <p:cNvSpPr txBox="1">
              <a:spLocks noChangeArrowheads="1"/>
            </p:cNvSpPr>
            <p:nvPr/>
          </p:nvSpPr>
          <p:spPr bwMode="auto">
            <a:xfrm>
              <a:off x="3192" y="1104"/>
              <a:ext cx="384" cy="208"/>
            </a:xfrm>
            <a:prstGeom prst="rect">
              <a:avLst/>
            </a:prstGeom>
            <a:noFill/>
            <a:ln w="12700">
              <a:noFill/>
              <a:miter lim="800000"/>
              <a:headEnd/>
              <a:tailEnd/>
            </a:ln>
          </p:spPr>
          <p:txBody>
            <a:bodyPr>
              <a:prstTxWarp prst="textNoShape">
                <a:avLst/>
              </a:prstTxWarp>
              <a:spAutoFit/>
            </a:bodyPr>
            <a:lstStyle/>
            <a:p>
              <a:pPr>
                <a:spcBef>
                  <a:spcPct val="50000"/>
                </a:spcBef>
              </a:pPr>
              <a:r>
                <a:rPr lang="en-US" sz="1400" dirty="0"/>
                <a:t>.42</a:t>
              </a:r>
              <a:endParaRPr lang="en-US" dirty="0"/>
            </a:p>
          </p:txBody>
        </p:sp>
      </p:grpSp>
      <p:sp>
        <p:nvSpPr>
          <p:cNvPr id="30740" name="Text Box 38"/>
          <p:cNvSpPr txBox="1">
            <a:spLocks noChangeArrowheads="1"/>
          </p:cNvSpPr>
          <p:nvPr/>
        </p:nvSpPr>
        <p:spPr bwMode="auto">
          <a:xfrm>
            <a:off x="304800" y="5334000"/>
            <a:ext cx="8839200" cy="1190625"/>
          </a:xfrm>
          <a:prstGeom prst="rect">
            <a:avLst/>
          </a:prstGeom>
          <a:noFill/>
          <a:ln w="12700">
            <a:noFill/>
            <a:miter lim="800000"/>
            <a:headEnd/>
            <a:tailEnd/>
          </a:ln>
        </p:spPr>
        <p:txBody>
          <a:bodyPr>
            <a:prstTxWarp prst="textNoShape">
              <a:avLst/>
            </a:prstTxWarp>
            <a:spAutoFit/>
          </a:bodyPr>
          <a:lstStyle/>
          <a:p>
            <a:r>
              <a:rPr lang="en-US" dirty="0"/>
              <a:t>HYDRA simulations by E. Henestroza (using LEOS).  </a:t>
            </a:r>
          </a:p>
          <a:p>
            <a:r>
              <a:rPr lang="en-US" dirty="0"/>
              <a:t>Solid Tin target. 2.8 MeV Li</a:t>
            </a:r>
            <a:r>
              <a:rPr lang="en-US" baseline="30000" dirty="0"/>
              <a:t>+</a:t>
            </a:r>
            <a:r>
              <a:rPr lang="en-US" dirty="0"/>
              <a:t>, 10 J/cm</a:t>
            </a:r>
            <a:r>
              <a:rPr lang="en-US" baseline="30000" dirty="0"/>
              <a:t>2</a:t>
            </a:r>
            <a:r>
              <a:rPr lang="en-US" dirty="0"/>
              <a:t> assumed.   </a:t>
            </a:r>
          </a:p>
          <a:p>
            <a:r>
              <a:rPr lang="en-US" dirty="0">
                <a:solidFill>
                  <a:schemeClr val="hlink"/>
                </a:solidFill>
              </a:rPr>
              <a:t>T</a:t>
            </a:r>
            <a:r>
              <a:rPr lang="en-US" baseline="-25000" dirty="0">
                <a:solidFill>
                  <a:schemeClr val="hlink"/>
                </a:solidFill>
              </a:rPr>
              <a:t>max</a:t>
            </a:r>
            <a:r>
              <a:rPr lang="en-US" dirty="0">
                <a:solidFill>
                  <a:schemeClr val="hlink"/>
                </a:solidFill>
              </a:rPr>
              <a:t> = 2.6 eV; P</a:t>
            </a:r>
            <a:r>
              <a:rPr lang="en-US" baseline="-25000" dirty="0">
                <a:solidFill>
                  <a:schemeClr val="hlink"/>
                </a:solidFill>
              </a:rPr>
              <a:t>max</a:t>
            </a:r>
            <a:r>
              <a:rPr lang="en-US" dirty="0">
                <a:solidFill>
                  <a:schemeClr val="hlink"/>
                </a:solidFill>
              </a:rPr>
              <a:t> = 1.3 Mbar</a:t>
            </a:r>
            <a:r>
              <a:rPr lang="en-US" dirty="0"/>
              <a:t>  </a:t>
            </a:r>
            <a:r>
              <a:rPr lang="en-US" dirty="0">
                <a:latin typeface="Symbol" pitchFamily="-109" charset="2"/>
                <a:sym typeface="Symbol" pitchFamily="-109" charset="2"/>
              </a:rPr>
              <a:t></a:t>
            </a:r>
            <a:r>
              <a:rPr lang="en-US" baseline="-25000" dirty="0"/>
              <a:t>max</a:t>
            </a:r>
            <a:r>
              <a:rPr lang="en-US" dirty="0"/>
              <a:t>= 11 g/cm</a:t>
            </a:r>
            <a:r>
              <a:rPr lang="en-US" baseline="30000" dirty="0"/>
              <a:t>3  </a:t>
            </a:r>
            <a:r>
              <a:rPr lang="en-US" dirty="0"/>
              <a:t>(</a:t>
            </a:r>
            <a:r>
              <a:rPr lang="en-US" dirty="0">
                <a:latin typeface="Symbol" pitchFamily="-109" charset="2"/>
                <a:sym typeface="Symbol" pitchFamily="-109" charset="2"/>
              </a:rPr>
              <a:t></a:t>
            </a:r>
            <a:r>
              <a:rPr lang="en-US" baseline="-25000" dirty="0"/>
              <a:t>init</a:t>
            </a:r>
            <a:r>
              <a:rPr lang="en-US" dirty="0"/>
              <a:t>= 7 g/cm</a:t>
            </a:r>
            <a:r>
              <a:rPr lang="en-US" baseline="30000" dirty="0"/>
              <a:t>3 </a:t>
            </a:r>
            <a:r>
              <a:rPr lang="en-US" dirty="0"/>
              <a:t>);  v</a:t>
            </a:r>
            <a:r>
              <a:rPr lang="en-US" baseline="-25000" dirty="0"/>
              <a:t>imp </a:t>
            </a:r>
            <a:r>
              <a:rPr lang="en-US" dirty="0"/>
              <a:t>= 3.5 km/s</a:t>
            </a:r>
          </a:p>
          <a:p>
            <a:r>
              <a:rPr lang="en-US" dirty="0"/>
              <a:t>Advantage: relatively easy to manufacture and diagnose</a:t>
            </a:r>
          </a:p>
        </p:txBody>
      </p:sp>
      <p:sp>
        <p:nvSpPr>
          <p:cNvPr id="30741" name="Line 40"/>
          <p:cNvSpPr>
            <a:spLocks noChangeShapeType="1"/>
          </p:cNvSpPr>
          <p:nvPr/>
        </p:nvSpPr>
        <p:spPr bwMode="auto">
          <a:xfrm rot="16200000" flipH="1">
            <a:off x="8267700" y="4686300"/>
            <a:ext cx="228600"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30742" name="AutoShape 46"/>
          <p:cNvSpPr>
            <a:spLocks noChangeArrowheads="1"/>
          </p:cNvSpPr>
          <p:nvPr/>
        </p:nvSpPr>
        <p:spPr bwMode="auto">
          <a:xfrm>
            <a:off x="7696200" y="4114800"/>
            <a:ext cx="1447800" cy="304800"/>
          </a:xfrm>
          <a:prstGeom prst="can">
            <a:avLst>
              <a:gd name="adj" fmla="val 50000"/>
            </a:avLst>
          </a:prstGeom>
          <a:solidFill>
            <a:srgbClr val="00AE00"/>
          </a:solidFill>
          <a:ln w="12700">
            <a:solidFill>
              <a:schemeClr val="tx1"/>
            </a:solidFill>
            <a:round/>
            <a:headEnd/>
            <a:tailEnd/>
          </a:ln>
        </p:spPr>
        <p:txBody>
          <a:bodyPr wrap="none" anchor="ctr">
            <a:prstTxWarp prst="textNoShape">
              <a:avLst/>
            </a:prstTxWarp>
          </a:bodyPr>
          <a:lstStyle/>
          <a:p>
            <a:pPr algn="ctr"/>
            <a:endParaRPr lang="en-US" dirty="0">
              <a:solidFill>
                <a:srgbClr val="00AE00"/>
              </a:solidFill>
            </a:endParaRPr>
          </a:p>
        </p:txBody>
      </p:sp>
      <p:sp>
        <p:nvSpPr>
          <p:cNvPr id="30743" name="AutoShape 47"/>
          <p:cNvSpPr>
            <a:spLocks noChangeArrowheads="1"/>
          </p:cNvSpPr>
          <p:nvPr/>
        </p:nvSpPr>
        <p:spPr bwMode="auto">
          <a:xfrm>
            <a:off x="8229600" y="1981200"/>
            <a:ext cx="304800" cy="2209800"/>
          </a:xfrm>
          <a:prstGeom prst="can">
            <a:avLst>
              <a:gd name="adj" fmla="val 14567"/>
            </a:avLst>
          </a:prstGeom>
          <a:solidFill>
            <a:schemeClr val="accent1"/>
          </a:solidFill>
          <a:ln w="12700">
            <a:solidFill>
              <a:schemeClr val="tx1"/>
            </a:solidFill>
            <a:round/>
            <a:headEnd/>
            <a:tailEnd/>
          </a:ln>
        </p:spPr>
        <p:txBody>
          <a:bodyPr wrap="none" anchor="ctr">
            <a:prstTxWarp prst="textNoShape">
              <a:avLst/>
            </a:prstTxWarp>
          </a:bodyPr>
          <a:lstStyle/>
          <a:p>
            <a:endParaRPr lang="en-US" dirty="0"/>
          </a:p>
        </p:txBody>
      </p:sp>
      <p:sp>
        <p:nvSpPr>
          <p:cNvPr id="30744" name="Text Box 48"/>
          <p:cNvSpPr txBox="1">
            <a:spLocks noChangeArrowheads="1"/>
          </p:cNvSpPr>
          <p:nvPr/>
        </p:nvSpPr>
        <p:spPr bwMode="auto">
          <a:xfrm rot="-5400000">
            <a:off x="7701757" y="2577306"/>
            <a:ext cx="1370012" cy="396875"/>
          </a:xfrm>
          <a:prstGeom prst="rect">
            <a:avLst/>
          </a:prstGeom>
          <a:noFill/>
          <a:ln w="12700">
            <a:noFill/>
            <a:miter lim="800000"/>
            <a:headEnd/>
            <a:tailEnd/>
          </a:ln>
        </p:spPr>
        <p:txBody>
          <a:bodyPr wrap="none">
            <a:prstTxWarp prst="textNoShape">
              <a:avLst/>
            </a:prstTxWarp>
            <a:spAutoFit/>
          </a:bodyPr>
          <a:lstStyle/>
          <a:p>
            <a:r>
              <a:rPr lang="en-US" sz="2000" dirty="0"/>
              <a:t>Ion beam </a:t>
            </a:r>
          </a:p>
        </p:txBody>
      </p:sp>
      <p:sp>
        <p:nvSpPr>
          <p:cNvPr id="30745" name="Line 49"/>
          <p:cNvSpPr>
            <a:spLocks noChangeShapeType="1"/>
          </p:cNvSpPr>
          <p:nvPr/>
        </p:nvSpPr>
        <p:spPr bwMode="auto">
          <a:xfrm rot="16200000" flipH="1">
            <a:off x="8114507" y="3771106"/>
            <a:ext cx="533400" cy="1587"/>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grpSp>
        <p:nvGrpSpPr>
          <p:cNvPr id="30746" name="Group 55"/>
          <p:cNvGrpSpPr>
            <a:grpSpLocks/>
          </p:cNvGrpSpPr>
          <p:nvPr/>
        </p:nvGrpSpPr>
        <p:grpSpPr bwMode="auto">
          <a:xfrm>
            <a:off x="7620000" y="1219200"/>
            <a:ext cx="1447800" cy="304800"/>
            <a:chOff x="4848" y="3120"/>
            <a:chExt cx="912" cy="192"/>
          </a:xfrm>
        </p:grpSpPr>
        <p:sp>
          <p:nvSpPr>
            <p:cNvPr id="30747" name="AutoShape 53"/>
            <p:cNvSpPr>
              <a:spLocks noChangeArrowheads="1"/>
            </p:cNvSpPr>
            <p:nvPr/>
          </p:nvSpPr>
          <p:spPr bwMode="auto">
            <a:xfrm>
              <a:off x="4848" y="3120"/>
              <a:ext cx="912" cy="192"/>
            </a:xfrm>
            <a:prstGeom prst="can">
              <a:avLst>
                <a:gd name="adj" fmla="val 50000"/>
              </a:avLst>
            </a:prstGeom>
            <a:solidFill>
              <a:srgbClr val="00AE00"/>
            </a:solidFill>
            <a:ln w="12700">
              <a:solidFill>
                <a:schemeClr val="tx1"/>
              </a:solidFill>
              <a:round/>
              <a:headEnd/>
              <a:tailEnd/>
            </a:ln>
          </p:spPr>
          <p:txBody>
            <a:bodyPr wrap="none" anchor="ctr">
              <a:prstTxWarp prst="textNoShape">
                <a:avLst/>
              </a:prstTxWarp>
            </a:bodyPr>
            <a:lstStyle/>
            <a:p>
              <a:pPr algn="ctr"/>
              <a:endParaRPr lang="en-US" dirty="0">
                <a:solidFill>
                  <a:srgbClr val="00AE00"/>
                </a:solidFill>
              </a:endParaRPr>
            </a:p>
          </p:txBody>
        </p:sp>
        <p:sp>
          <p:nvSpPr>
            <p:cNvPr id="30748" name="Oval 54"/>
            <p:cNvSpPr>
              <a:spLocks noChangeArrowheads="1"/>
            </p:cNvSpPr>
            <p:nvPr/>
          </p:nvSpPr>
          <p:spPr bwMode="auto">
            <a:xfrm flipV="1">
              <a:off x="5232" y="3152"/>
              <a:ext cx="128" cy="47"/>
            </a:xfrm>
            <a:prstGeom prst="ellipse">
              <a:avLst/>
            </a:prstGeom>
            <a:solidFill>
              <a:srgbClr val="000000"/>
            </a:solidFill>
            <a:ln w="12700">
              <a:solidFill>
                <a:schemeClr val="tx1"/>
              </a:solidFill>
              <a:round/>
              <a:headEnd/>
              <a:tailEnd/>
            </a:ln>
          </p:spPr>
          <p:txBody>
            <a:bodyPr wrap="none" anchor="ctr">
              <a:prstTxWarp prst="textNoShape">
                <a:avLst/>
              </a:prstTxWarp>
            </a:bodyPr>
            <a:lstStyle/>
            <a:p>
              <a:endParaRPr lang="en-US" dirty="0"/>
            </a:p>
          </p:txBody>
        </p:sp>
      </p:grpSp>
    </p:spTree>
  </p:cSld>
  <p:clrMapOvr>
    <a:masterClrMapping/>
  </p:clrMapOvr>
  <p:transition advClick="0" advTm="6000">
    <p:wipe dir="d"/>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z="2400" dirty="0" smtClean="0">
                <a:latin typeface="Helvetica" pitchFamily="-109" charset="0"/>
                <a:ea typeface="ＭＳ Ｐゴシック" pitchFamily="-109" charset="-128"/>
                <a:cs typeface="ＭＳ Ｐゴシック" pitchFamily="-109" charset="-128"/>
              </a:rPr>
              <a:t>NDCX II will serve as a platform for warm dense matter experiments and as a test bed for heavy ion fusion</a:t>
            </a:r>
            <a:endParaRPr lang="en-US" sz="2000" dirty="0">
              <a:solidFill>
                <a:schemeClr val="tx1"/>
              </a:solidFill>
              <a:latin typeface="Helvetica" pitchFamily="-109" charset="0"/>
              <a:ea typeface="ＭＳ Ｐゴシック" pitchFamily="-109" charset="-128"/>
              <a:cs typeface="ＭＳ Ｐゴシック" pitchFamily="-109" charset="-128"/>
            </a:endParaRPr>
          </a:p>
        </p:txBody>
      </p:sp>
      <p:sp>
        <p:nvSpPr>
          <p:cNvPr id="28675" name="Text Box 3"/>
          <p:cNvSpPr txBox="1">
            <a:spLocks noChangeArrowheads="1"/>
          </p:cNvSpPr>
          <p:nvPr/>
        </p:nvSpPr>
        <p:spPr bwMode="auto">
          <a:xfrm>
            <a:off x="381000" y="1066800"/>
            <a:ext cx="8763000" cy="6555641"/>
          </a:xfrm>
          <a:prstGeom prst="rect">
            <a:avLst/>
          </a:prstGeom>
          <a:noFill/>
          <a:ln w="12700">
            <a:noFill/>
            <a:miter lim="800000"/>
            <a:headEnd/>
            <a:tailEnd/>
          </a:ln>
        </p:spPr>
        <p:txBody>
          <a:bodyPr>
            <a:prstTxWarp prst="textNoShape">
              <a:avLst/>
            </a:prstTxWarp>
            <a:spAutoFit/>
          </a:bodyPr>
          <a:lstStyle/>
          <a:p>
            <a:pPr marL="457200" indent="-457200">
              <a:buFont typeface="Times" pitchFamily="-109" charset="0"/>
              <a:buNone/>
            </a:pPr>
            <a:endParaRPr lang="en-US" sz="2000" dirty="0"/>
          </a:p>
          <a:p>
            <a:pPr marL="457200" indent="-457200">
              <a:buFont typeface="Arial" pitchFamily="-109" charset="0"/>
              <a:buNone/>
            </a:pPr>
            <a:r>
              <a:rPr lang="en-US" sz="2000" dirty="0"/>
              <a:t>1. Experimental concepts for Warm Dense Matter (WDM)</a:t>
            </a:r>
          </a:p>
          <a:p>
            <a:pPr marL="457200" indent="-457200">
              <a:buFont typeface="Arial" pitchFamily="-109" charset="0"/>
              <a:buAutoNum type="arabicPeriod" startAt="2"/>
            </a:pPr>
            <a:endParaRPr lang="en-US" sz="2000" dirty="0"/>
          </a:p>
          <a:p>
            <a:pPr marL="914400" lvl="1" indent="-457200">
              <a:buFont typeface="Arial" pitchFamily="-109" charset="0"/>
              <a:buAutoNum type="alphaLcPeriod"/>
            </a:pPr>
            <a:r>
              <a:rPr lang="en-US" sz="2000" dirty="0"/>
              <a:t>planar solid targets</a:t>
            </a:r>
          </a:p>
          <a:p>
            <a:pPr marL="914400" lvl="1" indent="-457200">
              <a:buFont typeface="Arial" pitchFamily="-109" charset="0"/>
              <a:buAutoNum type="alphaLcPeriod"/>
            </a:pPr>
            <a:r>
              <a:rPr lang="en-US" sz="2000" dirty="0"/>
              <a:t>metallic foams </a:t>
            </a:r>
          </a:p>
          <a:p>
            <a:pPr marL="914400" lvl="1" indent="-457200">
              <a:buFont typeface="Times" pitchFamily="-109" charset="0"/>
              <a:buNone/>
            </a:pPr>
            <a:r>
              <a:rPr lang="en-US" sz="2000" dirty="0"/>
              <a:t>c.   cylindrical "bubbles"</a:t>
            </a:r>
          </a:p>
          <a:p>
            <a:pPr marL="914400" lvl="1" indent="-457200">
              <a:buFont typeface="Times" pitchFamily="-109" charset="0"/>
              <a:buNone/>
            </a:pPr>
            <a:r>
              <a:rPr lang="en-US" sz="2000" dirty="0"/>
              <a:t>d.   spherical bubbles</a:t>
            </a:r>
            <a:r>
              <a:rPr lang="en-US" sz="2000" dirty="0" smtClean="0"/>
              <a:t> </a:t>
            </a:r>
          </a:p>
          <a:p>
            <a:pPr marL="914400" lvl="1" indent="-457200">
              <a:buFont typeface="Times" pitchFamily="-109" charset="0"/>
              <a:buNone/>
            </a:pPr>
            <a:endParaRPr lang="en-US" sz="2000" dirty="0" smtClean="0"/>
          </a:p>
          <a:p>
            <a:pPr marL="457200" indent="-457200">
              <a:buFont typeface="Arial" pitchFamily="-109" charset="0"/>
              <a:buNone/>
            </a:pPr>
            <a:r>
              <a:rPr lang="en-US" sz="2000" dirty="0" smtClean="0"/>
              <a:t>2</a:t>
            </a:r>
            <a:r>
              <a:rPr lang="en-US" sz="2000" dirty="0"/>
              <a:t>.</a:t>
            </a:r>
            <a:r>
              <a:rPr lang="en-US" sz="2000" dirty="0" smtClean="0"/>
              <a:t> Connecting simulations of WDM targets to diagnostics </a:t>
            </a:r>
          </a:p>
          <a:p>
            <a:pPr marL="457200" indent="-457200">
              <a:buFont typeface="Arial" pitchFamily="-109" charset="0"/>
              <a:buNone/>
            </a:pPr>
            <a:endParaRPr lang="en-US" sz="2000" dirty="0" smtClean="0"/>
          </a:p>
          <a:p>
            <a:pPr marL="457200" indent="-457200">
              <a:buFont typeface="Arial" pitchFamily="-109" charset="0"/>
              <a:buNone/>
            </a:pPr>
            <a:r>
              <a:rPr lang="en-US" sz="2000" dirty="0" smtClean="0"/>
              <a:t>	a</a:t>
            </a:r>
            <a:r>
              <a:rPr lang="en-US" sz="2000" dirty="0"/>
              <a:t>. </a:t>
            </a:r>
            <a:r>
              <a:rPr lang="en-US" sz="2000" dirty="0" smtClean="0"/>
              <a:t> simulating brightness temperature at critical density point</a:t>
            </a:r>
          </a:p>
          <a:p>
            <a:pPr marL="457200" indent="-457200">
              <a:buFont typeface="Times" pitchFamily="-109" charset="0"/>
              <a:buNone/>
            </a:pPr>
            <a:r>
              <a:rPr lang="en-US" sz="2000" dirty="0"/>
              <a:t>	</a:t>
            </a:r>
            <a:r>
              <a:rPr lang="en-US" sz="2000" dirty="0" smtClean="0"/>
              <a:t>b.  simulating velocity at critical density point</a:t>
            </a:r>
          </a:p>
          <a:p>
            <a:pPr marL="457200" indent="-457200">
              <a:buFont typeface="Times" pitchFamily="-109" charset="0"/>
              <a:buNone/>
            </a:pPr>
            <a:endParaRPr lang="en-US" sz="2000" dirty="0" smtClean="0"/>
          </a:p>
          <a:p>
            <a:pPr marL="457200" indent="-457200"/>
            <a:r>
              <a:rPr lang="en-US" sz="2000" dirty="0" smtClean="0"/>
              <a:t>3. Simulations of experiments relevant to Heavy Ion Fusion (HIF) </a:t>
            </a:r>
          </a:p>
          <a:p>
            <a:pPr marL="457200" indent="-457200"/>
            <a:endParaRPr lang="en-US" sz="2000" dirty="0" smtClean="0"/>
          </a:p>
          <a:p>
            <a:pPr marL="914400" lvl="1" indent="-457200">
              <a:buFont typeface="Arial" pitchFamily="-109" charset="0"/>
              <a:buNone/>
            </a:pPr>
            <a:r>
              <a:rPr lang="en-US" sz="2000" dirty="0" smtClean="0"/>
              <a:t>a.  coupling physics: two-pulse/ ramped pulse experiments</a:t>
            </a:r>
          </a:p>
          <a:p>
            <a:pPr marL="457200" indent="-457200">
              <a:buFont typeface="Times" pitchFamily="-109" charset="0"/>
              <a:buNone/>
            </a:pPr>
            <a:r>
              <a:rPr lang="en-US" sz="2000" dirty="0" smtClean="0"/>
              <a:t>	</a:t>
            </a:r>
          </a:p>
          <a:p>
            <a:pPr marL="457200" indent="-457200"/>
            <a:endParaRPr lang="en-US" sz="2000" dirty="0" smtClean="0"/>
          </a:p>
          <a:p>
            <a:pPr marL="457200" indent="-457200">
              <a:buFont typeface="Times" pitchFamily="-109" charset="0"/>
              <a:buNone/>
            </a:pPr>
            <a:endParaRPr lang="en-US" sz="2000" dirty="0" smtClean="0"/>
          </a:p>
          <a:p>
            <a:pPr marL="914400" lvl="1" indent="-457200">
              <a:buFont typeface="Arial" pitchFamily="-109" charset="0"/>
              <a:buAutoNum type="alphaLcPeriod"/>
            </a:pPr>
            <a:endParaRPr lang="en-US" sz="2000" dirty="0"/>
          </a:p>
          <a:p>
            <a:pPr marL="457200" indent="-457200">
              <a:buFont typeface="Times" pitchFamily="-109" charset="0"/>
              <a:buNone/>
            </a:pPr>
            <a:r>
              <a:rPr lang="en-US" sz="2000" dirty="0"/>
              <a:t>			</a:t>
            </a:r>
          </a:p>
        </p:txBody>
      </p:sp>
    </p:spTree>
  </p:cSld>
  <p:clrMapOvr>
    <a:masterClrMapping/>
  </p:clrMapOvr>
  <p:transition advClick="0" advTm="6000">
    <p:wipe dir="d"/>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81000" y="241300"/>
            <a:ext cx="8534400" cy="736600"/>
          </a:xfrm>
        </p:spPr>
        <p:txBody>
          <a:bodyPr/>
          <a:lstStyle/>
          <a:p>
            <a:r>
              <a:rPr lang="en-US" sz="2400" dirty="0">
                <a:ea typeface="ＭＳ Ｐゴシック" pitchFamily="-109" charset="-128"/>
                <a:cs typeface="ＭＳ Ｐゴシック" pitchFamily="-109" charset="-128"/>
              </a:rPr>
              <a:t>If instead of a cylindrical hole, a spherical void is placed in the foil, higher pressures are possible</a:t>
            </a:r>
            <a:endParaRPr lang="en-US" dirty="0">
              <a:ea typeface="ＭＳ Ｐゴシック" pitchFamily="-109" charset="-128"/>
              <a:cs typeface="ＭＳ Ｐゴシック" pitchFamily="-109" charset="-128"/>
            </a:endParaRPr>
          </a:p>
        </p:txBody>
      </p:sp>
      <p:pic>
        <p:nvPicPr>
          <p:cNvPr id="31747" name="Picture 3"/>
          <p:cNvPicPr>
            <a:picLocks noChangeAspect="1" noChangeArrowheads="1"/>
          </p:cNvPicPr>
          <p:nvPr/>
        </p:nvPicPr>
        <p:blipFill>
          <a:blip r:embed="rId2"/>
          <a:srcRect/>
          <a:stretch>
            <a:fillRect/>
          </a:stretch>
        </p:blipFill>
        <p:spPr bwMode="auto">
          <a:xfrm>
            <a:off x="5334000" y="1066800"/>
            <a:ext cx="3810000" cy="2762250"/>
          </a:xfrm>
          <a:prstGeom prst="rect">
            <a:avLst/>
          </a:prstGeom>
          <a:noFill/>
          <a:ln w="12700">
            <a:noFill/>
            <a:miter lim="800000"/>
            <a:headEnd/>
            <a:tailEnd/>
          </a:ln>
        </p:spPr>
      </p:pic>
      <p:pic>
        <p:nvPicPr>
          <p:cNvPr id="31748" name="Picture 4"/>
          <p:cNvPicPr>
            <a:picLocks noChangeAspect="1" noChangeArrowheads="1"/>
          </p:cNvPicPr>
          <p:nvPr/>
        </p:nvPicPr>
        <p:blipFill>
          <a:blip r:embed="rId3"/>
          <a:srcRect/>
          <a:stretch>
            <a:fillRect/>
          </a:stretch>
        </p:blipFill>
        <p:spPr bwMode="auto">
          <a:xfrm>
            <a:off x="228600" y="4357688"/>
            <a:ext cx="3124200" cy="2252662"/>
          </a:xfrm>
          <a:prstGeom prst="rect">
            <a:avLst/>
          </a:prstGeom>
          <a:noFill/>
          <a:ln w="12700">
            <a:noFill/>
            <a:miter lim="800000"/>
            <a:headEnd/>
            <a:tailEnd/>
          </a:ln>
        </p:spPr>
      </p:pic>
      <p:pic>
        <p:nvPicPr>
          <p:cNvPr id="31749" name="Picture 6"/>
          <p:cNvPicPr>
            <a:picLocks noChangeAspect="1" noChangeArrowheads="1"/>
          </p:cNvPicPr>
          <p:nvPr/>
        </p:nvPicPr>
        <p:blipFill>
          <a:blip r:embed="rId4"/>
          <a:srcRect/>
          <a:stretch>
            <a:fillRect/>
          </a:stretch>
        </p:blipFill>
        <p:spPr bwMode="auto">
          <a:xfrm>
            <a:off x="3352800" y="4281488"/>
            <a:ext cx="3276600" cy="2441575"/>
          </a:xfrm>
          <a:prstGeom prst="rect">
            <a:avLst/>
          </a:prstGeom>
          <a:noFill/>
          <a:ln w="12700">
            <a:noFill/>
            <a:miter lim="800000"/>
            <a:headEnd/>
            <a:tailEnd/>
          </a:ln>
        </p:spPr>
      </p:pic>
      <p:sp>
        <p:nvSpPr>
          <p:cNvPr id="31750" name="Line 7"/>
          <p:cNvSpPr>
            <a:spLocks noChangeShapeType="1"/>
          </p:cNvSpPr>
          <p:nvPr/>
        </p:nvSpPr>
        <p:spPr bwMode="auto">
          <a:xfrm>
            <a:off x="457200" y="1066800"/>
            <a:ext cx="8229600" cy="0"/>
          </a:xfrm>
          <a:prstGeom prst="line">
            <a:avLst/>
          </a:prstGeom>
          <a:noFill/>
          <a:ln w="12700">
            <a:solidFill>
              <a:srgbClr val="0228FF"/>
            </a:solidFill>
            <a:round/>
            <a:headEnd/>
            <a:tailEnd/>
          </a:ln>
        </p:spPr>
        <p:txBody>
          <a:bodyPr wrap="none" anchor="ctr">
            <a:prstTxWarp prst="textNoShape">
              <a:avLst/>
            </a:prstTxWarp>
          </a:bodyPr>
          <a:lstStyle/>
          <a:p>
            <a:endParaRPr lang="en-US" dirty="0"/>
          </a:p>
        </p:txBody>
      </p:sp>
      <p:sp>
        <p:nvSpPr>
          <p:cNvPr id="31751" name="Rectangle 8"/>
          <p:cNvSpPr>
            <a:spLocks noChangeArrowheads="1"/>
          </p:cNvSpPr>
          <p:nvPr/>
        </p:nvSpPr>
        <p:spPr bwMode="auto">
          <a:xfrm>
            <a:off x="568325" y="2009775"/>
            <a:ext cx="2327275" cy="304800"/>
          </a:xfrm>
          <a:prstGeom prst="rect">
            <a:avLst/>
          </a:prstGeom>
          <a:solidFill>
            <a:schemeClr val="accent1"/>
          </a:solidFill>
          <a:ln w="12700">
            <a:solidFill>
              <a:schemeClr val="tx1"/>
            </a:solidFill>
            <a:miter lim="800000"/>
            <a:headEnd/>
            <a:tailEnd/>
          </a:ln>
        </p:spPr>
        <p:txBody>
          <a:bodyPr wrap="none" anchor="ctr">
            <a:prstTxWarp prst="textNoShape">
              <a:avLst/>
            </a:prstTxWarp>
          </a:bodyPr>
          <a:lstStyle/>
          <a:p>
            <a:pPr algn="ctr"/>
            <a:endParaRPr lang="en-US" sz="2000" dirty="0"/>
          </a:p>
        </p:txBody>
      </p:sp>
      <p:sp>
        <p:nvSpPr>
          <p:cNvPr id="31752" name="Text Box 9"/>
          <p:cNvSpPr txBox="1">
            <a:spLocks noChangeArrowheads="1"/>
          </p:cNvSpPr>
          <p:nvPr/>
        </p:nvSpPr>
        <p:spPr bwMode="auto">
          <a:xfrm>
            <a:off x="2209800" y="2057400"/>
            <a:ext cx="917575" cy="701675"/>
          </a:xfrm>
          <a:prstGeom prst="rect">
            <a:avLst/>
          </a:prstGeom>
          <a:noFill/>
          <a:ln w="12700">
            <a:noFill/>
            <a:miter lim="800000"/>
            <a:headEnd/>
            <a:tailEnd/>
          </a:ln>
        </p:spPr>
        <p:txBody>
          <a:bodyPr wrap="none">
            <a:prstTxWarp prst="textNoShape">
              <a:avLst/>
            </a:prstTxWarp>
            <a:spAutoFit/>
          </a:bodyPr>
          <a:lstStyle/>
          <a:p>
            <a:r>
              <a:rPr lang="en-US" sz="2000" dirty="0"/>
              <a:t>Ion </a:t>
            </a:r>
          </a:p>
          <a:p>
            <a:r>
              <a:rPr lang="en-US" sz="2000" dirty="0"/>
              <a:t>beam </a:t>
            </a:r>
          </a:p>
        </p:txBody>
      </p:sp>
      <p:sp>
        <p:nvSpPr>
          <p:cNvPr id="31753" name="Line 10"/>
          <p:cNvSpPr>
            <a:spLocks noChangeShapeType="1"/>
          </p:cNvSpPr>
          <p:nvPr/>
        </p:nvSpPr>
        <p:spPr bwMode="auto">
          <a:xfrm flipH="1">
            <a:off x="1177925" y="2162175"/>
            <a:ext cx="228600"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31754" name="Line 11"/>
          <p:cNvSpPr>
            <a:spLocks noChangeShapeType="1"/>
          </p:cNvSpPr>
          <p:nvPr/>
        </p:nvSpPr>
        <p:spPr bwMode="auto">
          <a:xfrm flipH="1">
            <a:off x="2092325" y="2162175"/>
            <a:ext cx="609600"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31755" name="Line 12"/>
          <p:cNvSpPr>
            <a:spLocks noChangeShapeType="1"/>
          </p:cNvSpPr>
          <p:nvPr/>
        </p:nvSpPr>
        <p:spPr bwMode="auto">
          <a:xfrm>
            <a:off x="1292225" y="2822575"/>
            <a:ext cx="228600" cy="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31756" name="Line 13"/>
          <p:cNvSpPr>
            <a:spLocks noChangeShapeType="1"/>
          </p:cNvSpPr>
          <p:nvPr/>
        </p:nvSpPr>
        <p:spPr bwMode="auto">
          <a:xfrm flipH="1">
            <a:off x="1914525" y="2822575"/>
            <a:ext cx="228600" cy="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31757" name="Line 14"/>
          <p:cNvSpPr>
            <a:spLocks noChangeShapeType="1"/>
          </p:cNvSpPr>
          <p:nvPr/>
        </p:nvSpPr>
        <p:spPr bwMode="auto">
          <a:xfrm>
            <a:off x="2016125" y="1743075"/>
            <a:ext cx="0" cy="22860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31758" name="Line 15"/>
          <p:cNvSpPr>
            <a:spLocks noChangeShapeType="1"/>
          </p:cNvSpPr>
          <p:nvPr/>
        </p:nvSpPr>
        <p:spPr bwMode="auto">
          <a:xfrm flipV="1">
            <a:off x="2003425" y="2339975"/>
            <a:ext cx="0" cy="22860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31759" name="Text Box 16"/>
          <p:cNvSpPr txBox="1">
            <a:spLocks noChangeArrowheads="1"/>
          </p:cNvSpPr>
          <p:nvPr/>
        </p:nvSpPr>
        <p:spPr bwMode="auto">
          <a:xfrm>
            <a:off x="1387475" y="2797175"/>
            <a:ext cx="696913" cy="366713"/>
          </a:xfrm>
          <a:prstGeom prst="rect">
            <a:avLst/>
          </a:prstGeom>
          <a:noFill/>
          <a:ln w="12700">
            <a:noFill/>
            <a:miter lim="800000"/>
            <a:headEnd/>
            <a:tailEnd/>
          </a:ln>
        </p:spPr>
        <p:txBody>
          <a:bodyPr wrap="none">
            <a:prstTxWarp prst="textNoShape">
              <a:avLst/>
            </a:prstTxWarp>
            <a:spAutoFit/>
          </a:bodyPr>
          <a:lstStyle/>
          <a:p>
            <a:r>
              <a:rPr lang="en-US" dirty="0"/>
              <a:t>3.5 </a:t>
            </a:r>
            <a:r>
              <a:rPr lang="en-US" dirty="0">
                <a:latin typeface="Symbol" pitchFamily="-109" charset="2"/>
                <a:sym typeface="Symbol" pitchFamily="-109" charset="2"/>
              </a:rPr>
              <a:t></a:t>
            </a:r>
          </a:p>
        </p:txBody>
      </p:sp>
      <p:sp>
        <p:nvSpPr>
          <p:cNvPr id="31760" name="Line 17"/>
          <p:cNvSpPr>
            <a:spLocks noChangeShapeType="1"/>
          </p:cNvSpPr>
          <p:nvPr/>
        </p:nvSpPr>
        <p:spPr bwMode="auto">
          <a:xfrm flipH="1" flipV="1">
            <a:off x="1066800" y="1690688"/>
            <a:ext cx="596900" cy="482600"/>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31761" name="Text Box 18"/>
          <p:cNvSpPr txBox="1">
            <a:spLocks noChangeArrowheads="1"/>
          </p:cNvSpPr>
          <p:nvPr/>
        </p:nvSpPr>
        <p:spPr bwMode="auto">
          <a:xfrm>
            <a:off x="304800" y="1066800"/>
            <a:ext cx="1447800" cy="641350"/>
          </a:xfrm>
          <a:prstGeom prst="rect">
            <a:avLst/>
          </a:prstGeom>
          <a:noFill/>
          <a:ln w="12700">
            <a:noFill/>
            <a:miter lim="800000"/>
            <a:headEnd/>
            <a:tailEnd/>
          </a:ln>
        </p:spPr>
        <p:txBody>
          <a:bodyPr>
            <a:prstTxWarp prst="textNoShape">
              <a:avLst/>
            </a:prstTxWarp>
            <a:spAutoFit/>
          </a:bodyPr>
          <a:lstStyle/>
          <a:p>
            <a:r>
              <a:rPr lang="en-US" dirty="0"/>
              <a:t>1 </a:t>
            </a:r>
            <a:r>
              <a:rPr lang="en-US" dirty="0">
                <a:latin typeface="Symbol" pitchFamily="-109" charset="2"/>
                <a:sym typeface="Symbol" pitchFamily="-109" charset="2"/>
              </a:rPr>
              <a:t></a:t>
            </a:r>
            <a:r>
              <a:rPr lang="en-US" dirty="0"/>
              <a:t> bubble diameter</a:t>
            </a:r>
          </a:p>
        </p:txBody>
      </p:sp>
      <p:sp>
        <p:nvSpPr>
          <p:cNvPr id="31762" name="Rectangle 19"/>
          <p:cNvSpPr>
            <a:spLocks noChangeArrowheads="1"/>
          </p:cNvSpPr>
          <p:nvPr/>
        </p:nvSpPr>
        <p:spPr bwMode="auto">
          <a:xfrm>
            <a:off x="1600200" y="1538288"/>
            <a:ext cx="228600" cy="1295400"/>
          </a:xfrm>
          <a:prstGeom prst="rect">
            <a:avLst/>
          </a:prstGeom>
          <a:solidFill>
            <a:schemeClr val="accent2"/>
          </a:solidFill>
          <a:ln w="12700">
            <a:solidFill>
              <a:schemeClr val="tx1"/>
            </a:solidFill>
            <a:miter lim="800000"/>
            <a:headEnd/>
            <a:tailEnd/>
          </a:ln>
        </p:spPr>
        <p:txBody>
          <a:bodyPr wrap="none" anchor="ctr">
            <a:prstTxWarp prst="textNoShape">
              <a:avLst/>
            </a:prstTxWarp>
          </a:bodyPr>
          <a:lstStyle/>
          <a:p>
            <a:pPr algn="ctr"/>
            <a:endParaRPr lang="en-US" sz="2000" dirty="0">
              <a:solidFill>
                <a:srgbClr val="006B61"/>
              </a:solidFill>
            </a:endParaRPr>
          </a:p>
        </p:txBody>
      </p:sp>
      <p:sp>
        <p:nvSpPr>
          <p:cNvPr id="31763" name="Oval 20"/>
          <p:cNvSpPr>
            <a:spLocks noChangeArrowheads="1"/>
          </p:cNvSpPr>
          <p:nvPr/>
        </p:nvSpPr>
        <p:spPr bwMode="auto">
          <a:xfrm>
            <a:off x="1651000" y="2097088"/>
            <a:ext cx="152400" cy="1524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31764" name="Text Box 21"/>
          <p:cNvSpPr txBox="1">
            <a:spLocks noChangeArrowheads="1"/>
          </p:cNvSpPr>
          <p:nvPr/>
        </p:nvSpPr>
        <p:spPr bwMode="auto">
          <a:xfrm>
            <a:off x="152400" y="3275013"/>
            <a:ext cx="4865688" cy="915987"/>
          </a:xfrm>
          <a:prstGeom prst="rect">
            <a:avLst/>
          </a:prstGeom>
          <a:noFill/>
          <a:ln w="12700">
            <a:noFill/>
            <a:miter lim="800000"/>
            <a:headEnd/>
            <a:tailEnd/>
          </a:ln>
        </p:spPr>
        <p:txBody>
          <a:bodyPr wrap="none">
            <a:prstTxWarp prst="textNoShape">
              <a:avLst/>
            </a:prstTxWarp>
            <a:spAutoFit/>
          </a:bodyPr>
          <a:lstStyle/>
          <a:p>
            <a:r>
              <a:rPr lang="en-US" dirty="0"/>
              <a:t>Simulations by Siu-Fai Ng</a:t>
            </a:r>
          </a:p>
          <a:p>
            <a:r>
              <a:rPr lang="en-US" dirty="0"/>
              <a:t>(using DISHr, QEOS) </a:t>
            </a:r>
          </a:p>
          <a:p>
            <a:r>
              <a:rPr lang="en-US" dirty="0">
                <a:solidFill>
                  <a:schemeClr val="hlink"/>
                </a:solidFill>
              </a:rPr>
              <a:t>P</a:t>
            </a:r>
            <a:r>
              <a:rPr lang="en-US" baseline="-25000" dirty="0">
                <a:solidFill>
                  <a:schemeClr val="hlink"/>
                </a:solidFill>
              </a:rPr>
              <a:t>max </a:t>
            </a:r>
            <a:r>
              <a:rPr lang="en-US" dirty="0">
                <a:solidFill>
                  <a:schemeClr val="hlink"/>
                </a:solidFill>
              </a:rPr>
              <a:t>&gt;  10 Mbar, T</a:t>
            </a:r>
            <a:r>
              <a:rPr lang="en-US" baseline="-25000" dirty="0">
                <a:solidFill>
                  <a:schemeClr val="hlink"/>
                </a:solidFill>
              </a:rPr>
              <a:t>max</a:t>
            </a:r>
            <a:r>
              <a:rPr lang="en-US" dirty="0">
                <a:solidFill>
                  <a:schemeClr val="hlink"/>
                </a:solidFill>
              </a:rPr>
              <a:t> &gt; 10 eV, </a:t>
            </a:r>
            <a:r>
              <a:rPr lang="en-US" dirty="0">
                <a:solidFill>
                  <a:schemeClr val="hlink"/>
                </a:solidFill>
                <a:latin typeface="Symbol" pitchFamily="-109" charset="2"/>
                <a:sym typeface="Symbol" pitchFamily="-109" charset="2"/>
              </a:rPr>
              <a:t></a:t>
            </a:r>
            <a:r>
              <a:rPr lang="en-US" baseline="-25000" dirty="0">
                <a:solidFill>
                  <a:schemeClr val="hlink"/>
                </a:solidFill>
              </a:rPr>
              <a:t>max</a:t>
            </a:r>
            <a:r>
              <a:rPr lang="en-US" dirty="0">
                <a:solidFill>
                  <a:schemeClr val="hlink"/>
                </a:solidFill>
              </a:rPr>
              <a:t> &gt; 5 g/cm</a:t>
            </a:r>
            <a:r>
              <a:rPr lang="en-US" baseline="30000" dirty="0">
                <a:solidFill>
                  <a:schemeClr val="hlink"/>
                </a:solidFill>
              </a:rPr>
              <a:t>3</a:t>
            </a:r>
            <a:endParaRPr lang="en-US" dirty="0"/>
          </a:p>
        </p:txBody>
      </p:sp>
      <p:pic>
        <p:nvPicPr>
          <p:cNvPr id="31765" name="Picture 22"/>
          <p:cNvPicPr>
            <a:picLocks noChangeAspect="1" noChangeArrowheads="1"/>
          </p:cNvPicPr>
          <p:nvPr/>
        </p:nvPicPr>
        <p:blipFill>
          <a:blip r:embed="rId5"/>
          <a:srcRect/>
          <a:stretch>
            <a:fillRect/>
          </a:stretch>
        </p:blipFill>
        <p:spPr bwMode="auto">
          <a:xfrm>
            <a:off x="6203950" y="4510088"/>
            <a:ext cx="2940050" cy="2219325"/>
          </a:xfrm>
          <a:prstGeom prst="rect">
            <a:avLst/>
          </a:prstGeom>
          <a:noFill/>
          <a:ln w="12700">
            <a:noFill/>
            <a:miter lim="800000"/>
            <a:headEnd/>
            <a:tailEnd/>
          </a:ln>
        </p:spPr>
      </p:pic>
      <p:sp>
        <p:nvSpPr>
          <p:cNvPr id="31766" name="Text Box 23"/>
          <p:cNvSpPr txBox="1">
            <a:spLocks noChangeArrowheads="1"/>
          </p:cNvSpPr>
          <p:nvPr/>
        </p:nvSpPr>
        <p:spPr bwMode="auto">
          <a:xfrm>
            <a:off x="1676400" y="6440488"/>
            <a:ext cx="914400" cy="366712"/>
          </a:xfrm>
          <a:prstGeom prst="rect">
            <a:avLst/>
          </a:prstGeom>
          <a:solidFill>
            <a:schemeClr val="bg1"/>
          </a:solidFill>
          <a:ln w="12700">
            <a:noFill/>
            <a:miter lim="800000"/>
            <a:headEnd/>
            <a:tailEnd/>
          </a:ln>
        </p:spPr>
        <p:txBody>
          <a:bodyPr>
            <a:prstTxWarp prst="textNoShape">
              <a:avLst/>
            </a:prstTxWarp>
            <a:spAutoFit/>
          </a:bodyPr>
          <a:lstStyle/>
          <a:p>
            <a:pPr>
              <a:spcBef>
                <a:spcPct val="50000"/>
              </a:spcBef>
            </a:pPr>
            <a:r>
              <a:rPr lang="en-US" dirty="0"/>
              <a:t>t (ns)</a:t>
            </a:r>
          </a:p>
        </p:txBody>
      </p:sp>
      <p:sp>
        <p:nvSpPr>
          <p:cNvPr id="31767" name="Text Box 24"/>
          <p:cNvSpPr txBox="1">
            <a:spLocks noChangeArrowheads="1"/>
          </p:cNvSpPr>
          <p:nvPr/>
        </p:nvSpPr>
        <p:spPr bwMode="auto">
          <a:xfrm>
            <a:off x="593725" y="6310313"/>
            <a:ext cx="755650" cy="366712"/>
          </a:xfrm>
          <a:prstGeom prst="rect">
            <a:avLst/>
          </a:prstGeom>
          <a:noFill/>
          <a:ln w="12700">
            <a:noFill/>
            <a:miter lim="800000"/>
            <a:headEnd/>
            <a:tailEnd/>
          </a:ln>
        </p:spPr>
        <p:txBody>
          <a:bodyPr wrap="none">
            <a:prstTxWarp prst="textNoShape">
              <a:avLst/>
            </a:prstTxWarp>
            <a:spAutoFit/>
          </a:bodyPr>
          <a:lstStyle/>
          <a:p>
            <a:r>
              <a:rPr lang="en-US" dirty="0"/>
              <a:t>0.236</a:t>
            </a:r>
          </a:p>
        </p:txBody>
      </p:sp>
      <p:sp>
        <p:nvSpPr>
          <p:cNvPr id="31768" name="Text Box 25"/>
          <p:cNvSpPr txBox="1">
            <a:spLocks noChangeArrowheads="1"/>
          </p:cNvSpPr>
          <p:nvPr/>
        </p:nvSpPr>
        <p:spPr bwMode="auto">
          <a:xfrm>
            <a:off x="2765425" y="6338888"/>
            <a:ext cx="1196975" cy="366712"/>
          </a:xfrm>
          <a:prstGeom prst="rect">
            <a:avLst/>
          </a:prstGeom>
          <a:noFill/>
          <a:ln w="12700">
            <a:noFill/>
            <a:miter lim="800000"/>
            <a:headEnd/>
            <a:tailEnd/>
          </a:ln>
        </p:spPr>
        <p:txBody>
          <a:bodyPr>
            <a:prstTxWarp prst="textNoShape">
              <a:avLst/>
            </a:prstTxWarp>
            <a:spAutoFit/>
          </a:bodyPr>
          <a:lstStyle/>
          <a:p>
            <a:pPr>
              <a:spcBef>
                <a:spcPct val="50000"/>
              </a:spcBef>
            </a:pPr>
            <a:r>
              <a:rPr lang="en-US" dirty="0"/>
              <a:t>0.250</a:t>
            </a:r>
          </a:p>
        </p:txBody>
      </p:sp>
      <p:sp>
        <p:nvSpPr>
          <p:cNvPr id="31769" name="Text Box 26"/>
          <p:cNvSpPr txBox="1">
            <a:spLocks noChangeArrowheads="1"/>
          </p:cNvSpPr>
          <p:nvPr/>
        </p:nvSpPr>
        <p:spPr bwMode="auto">
          <a:xfrm>
            <a:off x="4648200" y="6491288"/>
            <a:ext cx="990600" cy="366712"/>
          </a:xfrm>
          <a:prstGeom prst="rect">
            <a:avLst/>
          </a:prstGeom>
          <a:solidFill>
            <a:schemeClr val="bg1"/>
          </a:solidFill>
          <a:ln w="12700">
            <a:noFill/>
            <a:miter lim="800000"/>
            <a:headEnd/>
            <a:tailEnd/>
          </a:ln>
        </p:spPr>
        <p:txBody>
          <a:bodyPr>
            <a:prstTxWarp prst="textNoShape">
              <a:avLst/>
            </a:prstTxWarp>
            <a:spAutoFit/>
          </a:bodyPr>
          <a:lstStyle/>
          <a:p>
            <a:pPr>
              <a:spcBef>
                <a:spcPct val="50000"/>
              </a:spcBef>
            </a:pPr>
            <a:r>
              <a:rPr lang="en-US" dirty="0"/>
              <a:t>t (ns)</a:t>
            </a:r>
          </a:p>
        </p:txBody>
      </p:sp>
      <p:sp>
        <p:nvSpPr>
          <p:cNvPr id="31770" name="Text Box 27"/>
          <p:cNvSpPr txBox="1">
            <a:spLocks noChangeArrowheads="1"/>
          </p:cNvSpPr>
          <p:nvPr/>
        </p:nvSpPr>
        <p:spPr bwMode="auto">
          <a:xfrm>
            <a:off x="3565525" y="6338888"/>
            <a:ext cx="755650" cy="366712"/>
          </a:xfrm>
          <a:prstGeom prst="rect">
            <a:avLst/>
          </a:prstGeom>
          <a:noFill/>
          <a:ln w="12700">
            <a:noFill/>
            <a:miter lim="800000"/>
            <a:headEnd/>
            <a:tailEnd/>
          </a:ln>
        </p:spPr>
        <p:txBody>
          <a:bodyPr wrap="none">
            <a:prstTxWarp prst="textNoShape">
              <a:avLst/>
            </a:prstTxWarp>
            <a:spAutoFit/>
          </a:bodyPr>
          <a:lstStyle/>
          <a:p>
            <a:r>
              <a:rPr lang="en-US" dirty="0"/>
              <a:t>0.236</a:t>
            </a:r>
          </a:p>
        </p:txBody>
      </p:sp>
      <p:sp>
        <p:nvSpPr>
          <p:cNvPr id="31771" name="Text Box 28"/>
          <p:cNvSpPr txBox="1">
            <a:spLocks noChangeArrowheads="1"/>
          </p:cNvSpPr>
          <p:nvPr/>
        </p:nvSpPr>
        <p:spPr bwMode="auto">
          <a:xfrm>
            <a:off x="5737225" y="6367463"/>
            <a:ext cx="1196975" cy="366712"/>
          </a:xfrm>
          <a:prstGeom prst="rect">
            <a:avLst/>
          </a:prstGeom>
          <a:noFill/>
          <a:ln w="12700">
            <a:noFill/>
            <a:miter lim="800000"/>
            <a:headEnd/>
            <a:tailEnd/>
          </a:ln>
        </p:spPr>
        <p:txBody>
          <a:bodyPr>
            <a:prstTxWarp prst="textNoShape">
              <a:avLst/>
            </a:prstTxWarp>
            <a:spAutoFit/>
          </a:bodyPr>
          <a:lstStyle/>
          <a:p>
            <a:pPr>
              <a:spcBef>
                <a:spcPct val="50000"/>
              </a:spcBef>
            </a:pPr>
            <a:r>
              <a:rPr lang="en-US" dirty="0"/>
              <a:t>0.250</a:t>
            </a:r>
          </a:p>
        </p:txBody>
      </p:sp>
      <p:sp>
        <p:nvSpPr>
          <p:cNvPr id="31772" name="Text Box 29"/>
          <p:cNvSpPr txBox="1">
            <a:spLocks noChangeArrowheads="1"/>
          </p:cNvSpPr>
          <p:nvPr/>
        </p:nvSpPr>
        <p:spPr bwMode="auto">
          <a:xfrm>
            <a:off x="7467600" y="6491288"/>
            <a:ext cx="1066800" cy="366712"/>
          </a:xfrm>
          <a:prstGeom prst="rect">
            <a:avLst/>
          </a:prstGeom>
          <a:solidFill>
            <a:schemeClr val="bg1"/>
          </a:solidFill>
          <a:ln w="12700">
            <a:noFill/>
            <a:miter lim="800000"/>
            <a:headEnd/>
            <a:tailEnd/>
          </a:ln>
        </p:spPr>
        <p:txBody>
          <a:bodyPr>
            <a:prstTxWarp prst="textNoShape">
              <a:avLst/>
            </a:prstTxWarp>
            <a:spAutoFit/>
          </a:bodyPr>
          <a:lstStyle/>
          <a:p>
            <a:pPr>
              <a:spcBef>
                <a:spcPct val="50000"/>
              </a:spcBef>
            </a:pPr>
            <a:r>
              <a:rPr lang="en-US" dirty="0"/>
              <a:t>t (ns)</a:t>
            </a:r>
          </a:p>
        </p:txBody>
      </p:sp>
      <p:sp>
        <p:nvSpPr>
          <p:cNvPr id="31773" name="Text Box 30"/>
          <p:cNvSpPr txBox="1">
            <a:spLocks noChangeArrowheads="1"/>
          </p:cNvSpPr>
          <p:nvPr/>
        </p:nvSpPr>
        <p:spPr bwMode="auto">
          <a:xfrm>
            <a:off x="6400800" y="6386513"/>
            <a:ext cx="755650" cy="366712"/>
          </a:xfrm>
          <a:prstGeom prst="rect">
            <a:avLst/>
          </a:prstGeom>
          <a:noFill/>
          <a:ln w="12700">
            <a:noFill/>
            <a:miter lim="800000"/>
            <a:headEnd/>
            <a:tailEnd/>
          </a:ln>
        </p:spPr>
        <p:txBody>
          <a:bodyPr wrap="none">
            <a:prstTxWarp prst="textNoShape">
              <a:avLst/>
            </a:prstTxWarp>
            <a:spAutoFit/>
          </a:bodyPr>
          <a:lstStyle/>
          <a:p>
            <a:r>
              <a:rPr lang="en-US" dirty="0"/>
              <a:t>0.236</a:t>
            </a:r>
          </a:p>
        </p:txBody>
      </p:sp>
      <p:sp>
        <p:nvSpPr>
          <p:cNvPr id="31774" name="Text Box 31"/>
          <p:cNvSpPr txBox="1">
            <a:spLocks noChangeArrowheads="1"/>
          </p:cNvSpPr>
          <p:nvPr/>
        </p:nvSpPr>
        <p:spPr bwMode="auto">
          <a:xfrm>
            <a:off x="8480425" y="6415088"/>
            <a:ext cx="1196975" cy="366712"/>
          </a:xfrm>
          <a:prstGeom prst="rect">
            <a:avLst/>
          </a:prstGeom>
          <a:noFill/>
          <a:ln w="12700">
            <a:noFill/>
            <a:miter lim="800000"/>
            <a:headEnd/>
            <a:tailEnd/>
          </a:ln>
        </p:spPr>
        <p:txBody>
          <a:bodyPr>
            <a:prstTxWarp prst="textNoShape">
              <a:avLst/>
            </a:prstTxWarp>
            <a:spAutoFit/>
          </a:bodyPr>
          <a:lstStyle/>
          <a:p>
            <a:pPr>
              <a:spcBef>
                <a:spcPct val="50000"/>
              </a:spcBef>
            </a:pPr>
            <a:r>
              <a:rPr lang="en-US" dirty="0"/>
              <a:t>0.250</a:t>
            </a:r>
          </a:p>
        </p:txBody>
      </p:sp>
      <p:sp>
        <p:nvSpPr>
          <p:cNvPr id="31775" name="Text Box 32"/>
          <p:cNvSpPr txBox="1">
            <a:spLocks noChangeArrowheads="1"/>
          </p:cNvSpPr>
          <p:nvPr/>
        </p:nvSpPr>
        <p:spPr bwMode="auto">
          <a:xfrm rot="-5400000">
            <a:off x="-852487" y="5356225"/>
            <a:ext cx="2608262" cy="369888"/>
          </a:xfrm>
          <a:prstGeom prst="rect">
            <a:avLst/>
          </a:prstGeom>
          <a:solidFill>
            <a:schemeClr val="bg1"/>
          </a:solidFill>
          <a:ln w="12700">
            <a:noFill/>
            <a:miter lim="800000"/>
            <a:headEnd/>
            <a:tailEnd/>
          </a:ln>
        </p:spPr>
        <p:txBody>
          <a:bodyPr wrap="none">
            <a:prstTxWarp prst="textNoShape">
              <a:avLst/>
            </a:prstTxWarp>
            <a:spAutoFit/>
          </a:bodyPr>
          <a:lstStyle/>
          <a:p>
            <a:r>
              <a:rPr lang="en-US" dirty="0"/>
              <a:t>Central Pressure (bar)</a:t>
            </a:r>
          </a:p>
        </p:txBody>
      </p:sp>
      <p:sp>
        <p:nvSpPr>
          <p:cNvPr id="31776" name="Text Box 33"/>
          <p:cNvSpPr txBox="1">
            <a:spLocks noChangeArrowheads="1"/>
          </p:cNvSpPr>
          <p:nvPr/>
        </p:nvSpPr>
        <p:spPr bwMode="auto">
          <a:xfrm>
            <a:off x="685800" y="4738688"/>
            <a:ext cx="628650" cy="366712"/>
          </a:xfrm>
          <a:prstGeom prst="rect">
            <a:avLst/>
          </a:prstGeom>
          <a:noFill/>
          <a:ln w="12700">
            <a:noFill/>
            <a:miter lim="800000"/>
            <a:headEnd/>
            <a:tailEnd/>
          </a:ln>
        </p:spPr>
        <p:txBody>
          <a:bodyPr wrap="none">
            <a:prstTxWarp prst="textNoShape">
              <a:avLst/>
            </a:prstTxWarp>
            <a:spAutoFit/>
          </a:bodyPr>
          <a:lstStyle/>
          <a:p>
            <a:r>
              <a:rPr lang="en-US" dirty="0"/>
              <a:t>10M</a:t>
            </a:r>
          </a:p>
        </p:txBody>
      </p:sp>
      <p:sp>
        <p:nvSpPr>
          <p:cNvPr id="31777" name="Line 35"/>
          <p:cNvSpPr>
            <a:spLocks noChangeShapeType="1"/>
          </p:cNvSpPr>
          <p:nvPr/>
        </p:nvSpPr>
        <p:spPr bwMode="auto">
          <a:xfrm>
            <a:off x="762000" y="5081588"/>
            <a:ext cx="2362200" cy="0"/>
          </a:xfrm>
          <a:prstGeom prst="line">
            <a:avLst/>
          </a:prstGeom>
          <a:noFill/>
          <a:ln w="12700" cap="rnd">
            <a:solidFill>
              <a:schemeClr val="tx1"/>
            </a:solidFill>
            <a:prstDash val="sysDot"/>
            <a:round/>
            <a:headEnd/>
            <a:tailEnd/>
          </a:ln>
        </p:spPr>
        <p:txBody>
          <a:bodyPr wrap="none" anchor="ctr">
            <a:prstTxWarp prst="textNoShape">
              <a:avLst/>
            </a:prstTxWarp>
          </a:bodyPr>
          <a:lstStyle/>
          <a:p>
            <a:endParaRPr lang="en-US" dirty="0"/>
          </a:p>
        </p:txBody>
      </p:sp>
      <p:sp>
        <p:nvSpPr>
          <p:cNvPr id="31778" name="Line 36"/>
          <p:cNvSpPr>
            <a:spLocks noChangeShapeType="1"/>
          </p:cNvSpPr>
          <p:nvPr/>
        </p:nvSpPr>
        <p:spPr bwMode="auto">
          <a:xfrm>
            <a:off x="3886200" y="5119688"/>
            <a:ext cx="2209800" cy="0"/>
          </a:xfrm>
          <a:prstGeom prst="line">
            <a:avLst/>
          </a:prstGeom>
          <a:noFill/>
          <a:ln w="12700" cap="rnd">
            <a:solidFill>
              <a:schemeClr val="tx1"/>
            </a:solidFill>
            <a:prstDash val="sysDot"/>
            <a:round/>
            <a:headEnd/>
            <a:tailEnd/>
          </a:ln>
        </p:spPr>
        <p:txBody>
          <a:bodyPr wrap="none" anchor="ctr">
            <a:prstTxWarp prst="textNoShape">
              <a:avLst/>
            </a:prstTxWarp>
          </a:bodyPr>
          <a:lstStyle/>
          <a:p>
            <a:endParaRPr lang="en-US" dirty="0"/>
          </a:p>
        </p:txBody>
      </p:sp>
      <p:sp>
        <p:nvSpPr>
          <p:cNvPr id="31779" name="Text Box 37"/>
          <p:cNvSpPr txBox="1">
            <a:spLocks noChangeArrowheads="1"/>
          </p:cNvSpPr>
          <p:nvPr/>
        </p:nvSpPr>
        <p:spPr bwMode="auto">
          <a:xfrm rot="-5400000">
            <a:off x="2389982" y="5168106"/>
            <a:ext cx="2139950" cy="366713"/>
          </a:xfrm>
          <a:prstGeom prst="rect">
            <a:avLst/>
          </a:prstGeom>
          <a:solidFill>
            <a:schemeClr val="bg1"/>
          </a:solidFill>
          <a:ln w="12700">
            <a:noFill/>
            <a:miter lim="800000"/>
            <a:headEnd/>
            <a:tailEnd/>
          </a:ln>
        </p:spPr>
        <p:txBody>
          <a:bodyPr wrap="none">
            <a:prstTxWarp prst="textNoShape">
              <a:avLst/>
            </a:prstTxWarp>
            <a:spAutoFit/>
          </a:bodyPr>
          <a:lstStyle/>
          <a:p>
            <a:r>
              <a:rPr lang="en-US" dirty="0"/>
              <a:t>Central Temp (eV)</a:t>
            </a:r>
          </a:p>
        </p:txBody>
      </p:sp>
      <p:sp>
        <p:nvSpPr>
          <p:cNvPr id="31780" name="Text Box 38"/>
          <p:cNvSpPr txBox="1">
            <a:spLocks noChangeArrowheads="1"/>
          </p:cNvSpPr>
          <p:nvPr/>
        </p:nvSpPr>
        <p:spPr bwMode="auto">
          <a:xfrm>
            <a:off x="3794125" y="4786313"/>
            <a:ext cx="438150" cy="366712"/>
          </a:xfrm>
          <a:prstGeom prst="rect">
            <a:avLst/>
          </a:prstGeom>
          <a:noFill/>
          <a:ln w="12700">
            <a:noFill/>
            <a:miter lim="800000"/>
            <a:headEnd/>
            <a:tailEnd/>
          </a:ln>
        </p:spPr>
        <p:txBody>
          <a:bodyPr wrap="none">
            <a:prstTxWarp prst="textNoShape">
              <a:avLst/>
            </a:prstTxWarp>
            <a:spAutoFit/>
          </a:bodyPr>
          <a:lstStyle/>
          <a:p>
            <a:r>
              <a:rPr lang="en-US" dirty="0"/>
              <a:t>10</a:t>
            </a:r>
          </a:p>
        </p:txBody>
      </p:sp>
      <p:sp>
        <p:nvSpPr>
          <p:cNvPr id="31781" name="Text Box 39"/>
          <p:cNvSpPr txBox="1">
            <a:spLocks noChangeArrowheads="1"/>
          </p:cNvSpPr>
          <p:nvPr/>
        </p:nvSpPr>
        <p:spPr bwMode="auto">
          <a:xfrm rot="-5400000">
            <a:off x="5214143" y="5053807"/>
            <a:ext cx="2386013" cy="336550"/>
          </a:xfrm>
          <a:prstGeom prst="rect">
            <a:avLst/>
          </a:prstGeom>
          <a:solidFill>
            <a:schemeClr val="bg1"/>
          </a:solidFill>
          <a:ln w="12700">
            <a:noFill/>
            <a:miter lim="800000"/>
            <a:headEnd/>
            <a:tailEnd/>
          </a:ln>
        </p:spPr>
        <p:txBody>
          <a:bodyPr wrap="none">
            <a:prstTxWarp prst="textNoShape">
              <a:avLst/>
            </a:prstTxWarp>
            <a:spAutoFit/>
          </a:bodyPr>
          <a:lstStyle/>
          <a:p>
            <a:r>
              <a:rPr lang="en-US" sz="1600" dirty="0"/>
              <a:t>Central density (gcm</a:t>
            </a:r>
            <a:r>
              <a:rPr lang="en-US" sz="1600" baseline="30000" dirty="0"/>
              <a:t>-3</a:t>
            </a:r>
            <a:r>
              <a:rPr lang="en-US" sz="1600" dirty="0"/>
              <a:t>)</a:t>
            </a:r>
            <a:endParaRPr lang="en-US" dirty="0"/>
          </a:p>
        </p:txBody>
      </p:sp>
      <p:sp>
        <p:nvSpPr>
          <p:cNvPr id="31782" name="Line 41"/>
          <p:cNvSpPr>
            <a:spLocks noChangeShapeType="1"/>
          </p:cNvSpPr>
          <p:nvPr/>
        </p:nvSpPr>
        <p:spPr bwMode="auto">
          <a:xfrm>
            <a:off x="6705600" y="5094288"/>
            <a:ext cx="2209800" cy="0"/>
          </a:xfrm>
          <a:prstGeom prst="line">
            <a:avLst/>
          </a:prstGeom>
          <a:noFill/>
          <a:ln w="12700">
            <a:solidFill>
              <a:schemeClr val="tx1"/>
            </a:solidFill>
            <a:prstDash val="sysDot"/>
            <a:round/>
            <a:headEnd/>
            <a:tailEnd/>
          </a:ln>
        </p:spPr>
        <p:txBody>
          <a:bodyPr wrap="none" anchor="ctr">
            <a:prstTxWarp prst="textNoShape">
              <a:avLst/>
            </a:prstTxWarp>
          </a:bodyPr>
          <a:lstStyle/>
          <a:p>
            <a:endParaRPr lang="en-US" dirty="0"/>
          </a:p>
        </p:txBody>
      </p:sp>
      <p:sp>
        <p:nvSpPr>
          <p:cNvPr id="31783" name="Text Box 42"/>
          <p:cNvSpPr txBox="1">
            <a:spLocks noChangeArrowheads="1"/>
          </p:cNvSpPr>
          <p:nvPr/>
        </p:nvSpPr>
        <p:spPr bwMode="auto">
          <a:xfrm rot="-5400000">
            <a:off x="4806950" y="2127250"/>
            <a:ext cx="1420813" cy="366713"/>
          </a:xfrm>
          <a:prstGeom prst="rect">
            <a:avLst/>
          </a:prstGeom>
          <a:solidFill>
            <a:schemeClr val="bg1"/>
          </a:solidFill>
          <a:ln w="12700">
            <a:noFill/>
            <a:miter lim="800000"/>
            <a:headEnd/>
            <a:tailEnd/>
          </a:ln>
        </p:spPr>
        <p:txBody>
          <a:bodyPr wrap="none">
            <a:prstTxWarp prst="textNoShape">
              <a:avLst/>
            </a:prstTxWarp>
            <a:spAutoFit/>
          </a:bodyPr>
          <a:lstStyle/>
          <a:p>
            <a:r>
              <a:rPr lang="en-US" dirty="0"/>
              <a:t>radius (</a:t>
            </a:r>
            <a:r>
              <a:rPr lang="en-US" dirty="0">
                <a:latin typeface="Symbol" pitchFamily="-109" charset="2"/>
                <a:sym typeface="Symbol" pitchFamily="-109" charset="2"/>
              </a:rPr>
              <a:t></a:t>
            </a:r>
            <a:r>
              <a:rPr lang="en-US" dirty="0"/>
              <a:t>m)</a:t>
            </a:r>
          </a:p>
        </p:txBody>
      </p:sp>
      <p:sp>
        <p:nvSpPr>
          <p:cNvPr id="31784" name="Text Box 43"/>
          <p:cNvSpPr txBox="1">
            <a:spLocks noChangeArrowheads="1"/>
          </p:cNvSpPr>
          <p:nvPr/>
        </p:nvSpPr>
        <p:spPr bwMode="auto">
          <a:xfrm>
            <a:off x="5257800" y="1219200"/>
            <a:ext cx="501650" cy="366713"/>
          </a:xfrm>
          <a:prstGeom prst="rect">
            <a:avLst/>
          </a:prstGeom>
          <a:noFill/>
          <a:ln w="12700">
            <a:noFill/>
            <a:miter lim="800000"/>
            <a:headEnd/>
            <a:tailEnd/>
          </a:ln>
        </p:spPr>
        <p:txBody>
          <a:bodyPr wrap="none">
            <a:prstTxWarp prst="textNoShape">
              <a:avLst/>
            </a:prstTxWarp>
            <a:spAutoFit/>
          </a:bodyPr>
          <a:lstStyle/>
          <a:p>
            <a:r>
              <a:rPr lang="en-US" dirty="0"/>
              <a:t>0.5</a:t>
            </a:r>
          </a:p>
        </p:txBody>
      </p:sp>
      <p:sp>
        <p:nvSpPr>
          <p:cNvPr id="31785" name="Text Box 44"/>
          <p:cNvSpPr txBox="1">
            <a:spLocks noChangeArrowheads="1"/>
          </p:cNvSpPr>
          <p:nvPr/>
        </p:nvSpPr>
        <p:spPr bwMode="auto">
          <a:xfrm>
            <a:off x="6858000" y="3505200"/>
            <a:ext cx="742950" cy="366713"/>
          </a:xfrm>
          <a:prstGeom prst="rect">
            <a:avLst/>
          </a:prstGeom>
          <a:solidFill>
            <a:schemeClr val="bg1"/>
          </a:solidFill>
          <a:ln w="12700">
            <a:noFill/>
            <a:miter lim="800000"/>
            <a:headEnd/>
            <a:tailEnd/>
          </a:ln>
        </p:spPr>
        <p:txBody>
          <a:bodyPr wrap="none">
            <a:prstTxWarp prst="textNoShape">
              <a:avLst/>
            </a:prstTxWarp>
            <a:spAutoFit/>
          </a:bodyPr>
          <a:lstStyle/>
          <a:p>
            <a:r>
              <a:rPr lang="en-US" dirty="0"/>
              <a:t>t (ns)</a:t>
            </a:r>
          </a:p>
        </p:txBody>
      </p:sp>
      <p:sp>
        <p:nvSpPr>
          <p:cNvPr id="31786" name="Text Box 45"/>
          <p:cNvSpPr txBox="1">
            <a:spLocks noChangeArrowheads="1"/>
          </p:cNvSpPr>
          <p:nvPr/>
        </p:nvSpPr>
        <p:spPr bwMode="auto">
          <a:xfrm>
            <a:off x="5715000" y="3505200"/>
            <a:ext cx="311150" cy="366713"/>
          </a:xfrm>
          <a:prstGeom prst="rect">
            <a:avLst/>
          </a:prstGeom>
          <a:noFill/>
          <a:ln w="12700">
            <a:noFill/>
            <a:miter lim="800000"/>
            <a:headEnd/>
            <a:tailEnd/>
          </a:ln>
        </p:spPr>
        <p:txBody>
          <a:bodyPr wrap="none">
            <a:prstTxWarp prst="textNoShape">
              <a:avLst/>
            </a:prstTxWarp>
            <a:spAutoFit/>
          </a:bodyPr>
          <a:lstStyle/>
          <a:p>
            <a:r>
              <a:rPr lang="en-US" dirty="0"/>
              <a:t>0</a:t>
            </a:r>
          </a:p>
        </p:txBody>
      </p:sp>
      <p:sp>
        <p:nvSpPr>
          <p:cNvPr id="31787" name="Text Box 46"/>
          <p:cNvSpPr txBox="1">
            <a:spLocks noChangeArrowheads="1"/>
          </p:cNvSpPr>
          <p:nvPr/>
        </p:nvSpPr>
        <p:spPr bwMode="auto">
          <a:xfrm>
            <a:off x="8388350" y="3505200"/>
            <a:ext cx="755650" cy="366713"/>
          </a:xfrm>
          <a:prstGeom prst="rect">
            <a:avLst/>
          </a:prstGeom>
          <a:noFill/>
          <a:ln w="12700">
            <a:noFill/>
            <a:miter lim="800000"/>
            <a:headEnd/>
            <a:tailEnd/>
          </a:ln>
        </p:spPr>
        <p:txBody>
          <a:bodyPr wrap="none">
            <a:prstTxWarp prst="textNoShape">
              <a:avLst/>
            </a:prstTxWarp>
            <a:spAutoFit/>
          </a:bodyPr>
          <a:lstStyle/>
          <a:p>
            <a:r>
              <a:rPr lang="en-US" dirty="0"/>
              <a:t>0.250</a:t>
            </a:r>
          </a:p>
        </p:txBody>
      </p:sp>
      <p:sp>
        <p:nvSpPr>
          <p:cNvPr id="31788" name="Text Box 47"/>
          <p:cNvSpPr txBox="1">
            <a:spLocks noChangeArrowheads="1"/>
          </p:cNvSpPr>
          <p:nvPr/>
        </p:nvSpPr>
        <p:spPr bwMode="auto">
          <a:xfrm>
            <a:off x="6661150" y="4786313"/>
            <a:ext cx="311150" cy="366712"/>
          </a:xfrm>
          <a:prstGeom prst="rect">
            <a:avLst/>
          </a:prstGeom>
          <a:noFill/>
          <a:ln w="12700">
            <a:noFill/>
            <a:miter lim="800000"/>
            <a:headEnd/>
            <a:tailEnd/>
          </a:ln>
        </p:spPr>
        <p:txBody>
          <a:bodyPr wrap="none">
            <a:prstTxWarp prst="textNoShape">
              <a:avLst/>
            </a:prstTxWarp>
            <a:spAutoFit/>
          </a:bodyPr>
          <a:lstStyle/>
          <a:p>
            <a:r>
              <a:rPr lang="en-US" dirty="0"/>
              <a:t>5</a:t>
            </a:r>
          </a:p>
        </p:txBody>
      </p:sp>
      <p:sp>
        <p:nvSpPr>
          <p:cNvPr id="31789" name="Oval 48"/>
          <p:cNvSpPr>
            <a:spLocks noChangeArrowheads="1"/>
          </p:cNvSpPr>
          <p:nvPr/>
        </p:nvSpPr>
        <p:spPr bwMode="auto">
          <a:xfrm>
            <a:off x="3505200" y="1524000"/>
            <a:ext cx="1295400" cy="1371600"/>
          </a:xfrm>
          <a:prstGeom prst="ellipse">
            <a:avLst/>
          </a:prstGeom>
          <a:solidFill>
            <a:srgbClr val="00AE00"/>
          </a:solidFill>
          <a:ln w="12700">
            <a:noFill/>
            <a:round/>
            <a:headEnd/>
            <a:tailEnd/>
          </a:ln>
        </p:spPr>
        <p:txBody>
          <a:bodyPr wrap="none" anchor="ctr">
            <a:prstTxWarp prst="textNoShape">
              <a:avLst/>
            </a:prstTxWarp>
          </a:bodyPr>
          <a:lstStyle/>
          <a:p>
            <a:pPr algn="ctr"/>
            <a:endParaRPr lang="en-US" dirty="0"/>
          </a:p>
        </p:txBody>
      </p:sp>
      <p:sp>
        <p:nvSpPr>
          <p:cNvPr id="31790" name="Text Box 49"/>
          <p:cNvSpPr txBox="1">
            <a:spLocks noChangeArrowheads="1"/>
          </p:cNvSpPr>
          <p:nvPr/>
        </p:nvSpPr>
        <p:spPr bwMode="auto">
          <a:xfrm>
            <a:off x="3276600" y="1143000"/>
            <a:ext cx="1428750" cy="366713"/>
          </a:xfrm>
          <a:prstGeom prst="rect">
            <a:avLst/>
          </a:prstGeom>
          <a:noFill/>
          <a:ln w="12700">
            <a:noFill/>
            <a:miter lim="800000"/>
            <a:headEnd/>
            <a:tailEnd/>
          </a:ln>
        </p:spPr>
        <p:txBody>
          <a:bodyPr wrap="none">
            <a:prstTxWarp prst="textNoShape">
              <a:avLst/>
            </a:prstTxWarp>
            <a:spAutoFit/>
          </a:bodyPr>
          <a:lstStyle/>
          <a:p>
            <a:r>
              <a:rPr lang="en-US" dirty="0"/>
              <a:t>Simulation:</a:t>
            </a:r>
          </a:p>
        </p:txBody>
      </p:sp>
      <p:sp>
        <p:nvSpPr>
          <p:cNvPr id="31791" name="Oval 50"/>
          <p:cNvSpPr>
            <a:spLocks noChangeArrowheads="1"/>
          </p:cNvSpPr>
          <p:nvPr/>
        </p:nvSpPr>
        <p:spPr bwMode="auto">
          <a:xfrm>
            <a:off x="3905250" y="1943100"/>
            <a:ext cx="495300" cy="533400"/>
          </a:xfrm>
          <a:prstGeom prst="ellipse">
            <a:avLst/>
          </a:prstGeom>
          <a:solidFill>
            <a:srgbClr val="D2FDCB"/>
          </a:solidFill>
          <a:ln w="12700">
            <a:noFill/>
            <a:round/>
            <a:headEnd/>
            <a:tailEnd/>
          </a:ln>
        </p:spPr>
        <p:txBody>
          <a:bodyPr wrap="none" anchor="ctr">
            <a:prstTxWarp prst="textNoShape">
              <a:avLst/>
            </a:prstTxWarp>
          </a:bodyPr>
          <a:lstStyle/>
          <a:p>
            <a:endParaRPr lang="en-US" dirty="0"/>
          </a:p>
        </p:txBody>
      </p:sp>
      <p:sp>
        <p:nvSpPr>
          <p:cNvPr id="31792" name="Line 51"/>
          <p:cNvSpPr>
            <a:spLocks noChangeShapeType="1"/>
          </p:cNvSpPr>
          <p:nvPr/>
        </p:nvSpPr>
        <p:spPr bwMode="auto">
          <a:xfrm>
            <a:off x="4152900" y="2209800"/>
            <a:ext cx="609600" cy="0"/>
          </a:xfrm>
          <a:prstGeom prst="line">
            <a:avLst/>
          </a:prstGeom>
          <a:noFill/>
          <a:ln w="12700">
            <a:solidFill>
              <a:schemeClr val="tx1"/>
            </a:solidFill>
            <a:round/>
            <a:headEnd type="arrow" w="med" len="med"/>
            <a:tailEnd type="arrow" w="med" len="med"/>
          </a:ln>
        </p:spPr>
        <p:txBody>
          <a:bodyPr wrap="none" anchor="ctr">
            <a:prstTxWarp prst="textNoShape">
              <a:avLst/>
            </a:prstTxWarp>
          </a:bodyPr>
          <a:lstStyle/>
          <a:p>
            <a:endParaRPr lang="en-US" dirty="0"/>
          </a:p>
        </p:txBody>
      </p:sp>
      <p:sp>
        <p:nvSpPr>
          <p:cNvPr id="31793" name="Text Box 53"/>
          <p:cNvSpPr txBox="1">
            <a:spLocks noChangeArrowheads="1"/>
          </p:cNvSpPr>
          <p:nvPr/>
        </p:nvSpPr>
        <p:spPr bwMode="auto">
          <a:xfrm>
            <a:off x="4114800" y="2209800"/>
            <a:ext cx="823913" cy="366713"/>
          </a:xfrm>
          <a:prstGeom prst="rect">
            <a:avLst/>
          </a:prstGeom>
          <a:noFill/>
          <a:ln w="12700">
            <a:noFill/>
            <a:miter lim="800000"/>
            <a:headEnd/>
            <a:tailEnd/>
          </a:ln>
        </p:spPr>
        <p:txBody>
          <a:bodyPr wrap="none">
            <a:prstTxWarp prst="textNoShape">
              <a:avLst/>
            </a:prstTxWarp>
            <a:spAutoFit/>
          </a:bodyPr>
          <a:lstStyle/>
          <a:p>
            <a:r>
              <a:rPr lang="en-US" dirty="0"/>
              <a:t>1.75 </a:t>
            </a:r>
            <a:r>
              <a:rPr lang="en-US" dirty="0">
                <a:latin typeface="Symbol" pitchFamily="-109" charset="2"/>
                <a:sym typeface="Symbol" pitchFamily="-109" charset="2"/>
              </a:rPr>
              <a:t></a:t>
            </a:r>
            <a:endParaRPr lang="en-US" dirty="0"/>
          </a:p>
        </p:txBody>
      </p:sp>
      <p:sp>
        <p:nvSpPr>
          <p:cNvPr id="31794" name="Line 54"/>
          <p:cNvSpPr>
            <a:spLocks noChangeShapeType="1"/>
          </p:cNvSpPr>
          <p:nvPr/>
        </p:nvSpPr>
        <p:spPr bwMode="auto">
          <a:xfrm flipV="1">
            <a:off x="4114800" y="1981200"/>
            <a:ext cx="152400" cy="228600"/>
          </a:xfrm>
          <a:prstGeom prst="line">
            <a:avLst/>
          </a:prstGeom>
          <a:noFill/>
          <a:ln w="12700">
            <a:solidFill>
              <a:schemeClr val="tx1"/>
            </a:solidFill>
            <a:round/>
            <a:headEnd type="arrow" w="med" len="med"/>
            <a:tailEnd type="arrow" w="med" len="med"/>
          </a:ln>
        </p:spPr>
        <p:txBody>
          <a:bodyPr wrap="none" anchor="ctr">
            <a:prstTxWarp prst="textNoShape">
              <a:avLst/>
            </a:prstTxWarp>
          </a:bodyPr>
          <a:lstStyle/>
          <a:p>
            <a:endParaRPr lang="en-US" dirty="0"/>
          </a:p>
        </p:txBody>
      </p:sp>
      <p:sp>
        <p:nvSpPr>
          <p:cNvPr id="31795" name="Text Box 55"/>
          <p:cNvSpPr txBox="1">
            <a:spLocks noChangeArrowheads="1"/>
          </p:cNvSpPr>
          <p:nvPr/>
        </p:nvSpPr>
        <p:spPr bwMode="auto">
          <a:xfrm>
            <a:off x="3581400" y="1841500"/>
            <a:ext cx="696913" cy="366713"/>
          </a:xfrm>
          <a:prstGeom prst="rect">
            <a:avLst/>
          </a:prstGeom>
          <a:noFill/>
          <a:ln w="12700">
            <a:noFill/>
            <a:miter lim="800000"/>
            <a:headEnd/>
            <a:tailEnd/>
          </a:ln>
        </p:spPr>
        <p:txBody>
          <a:bodyPr wrap="none">
            <a:prstTxWarp prst="textNoShape">
              <a:avLst/>
            </a:prstTxWarp>
            <a:spAutoFit/>
          </a:bodyPr>
          <a:lstStyle/>
          <a:p>
            <a:r>
              <a:rPr lang="en-US" dirty="0"/>
              <a:t>0.5 </a:t>
            </a:r>
            <a:r>
              <a:rPr lang="en-US" dirty="0">
                <a:latin typeface="Symbol" pitchFamily="-109" charset="2"/>
                <a:sym typeface="Symbol" pitchFamily="-109" charset="2"/>
              </a:rPr>
              <a:t></a:t>
            </a:r>
            <a:endParaRPr lang="en-US" dirty="0"/>
          </a:p>
        </p:txBody>
      </p:sp>
      <p:sp>
        <p:nvSpPr>
          <p:cNvPr id="31796" name="Text Box 56"/>
          <p:cNvSpPr txBox="1">
            <a:spLocks noChangeArrowheads="1"/>
          </p:cNvSpPr>
          <p:nvPr/>
        </p:nvSpPr>
        <p:spPr bwMode="auto">
          <a:xfrm>
            <a:off x="3505200" y="2819400"/>
            <a:ext cx="2178050" cy="641350"/>
          </a:xfrm>
          <a:prstGeom prst="rect">
            <a:avLst/>
          </a:prstGeom>
          <a:noFill/>
          <a:ln w="12700">
            <a:noFill/>
            <a:miter lim="800000"/>
            <a:headEnd/>
            <a:tailEnd/>
          </a:ln>
        </p:spPr>
        <p:txBody>
          <a:bodyPr wrap="none">
            <a:prstTxWarp prst="textNoShape">
              <a:avLst/>
            </a:prstTxWarp>
            <a:spAutoFit/>
          </a:bodyPr>
          <a:lstStyle/>
          <a:p>
            <a:r>
              <a:rPr lang="en-US" dirty="0"/>
              <a:t>Deposition: </a:t>
            </a:r>
          </a:p>
          <a:p>
            <a:r>
              <a:rPr lang="en-US" dirty="0"/>
              <a:t>25 kJ/g/ns for 1 ns</a:t>
            </a:r>
          </a:p>
        </p:txBody>
      </p:sp>
    </p:spTree>
  </p:cSld>
  <p:clrMapOvr>
    <a:masterClrMapping/>
  </p:clrMapOvr>
  <p:transition advClick="0" advTm="6000">
    <p:wipe dir="d"/>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ln>
            <a:solidFill>
              <a:srgbClr val="000EFF"/>
            </a:solidFill>
          </a:ln>
        </p:spPr>
        <p:txBody>
          <a:bodyPr/>
          <a:lstStyle/>
          <a:p>
            <a:r>
              <a:rPr lang="en-US" sz="2400" dirty="0">
                <a:ea typeface="ＭＳ Ｐゴシック" pitchFamily="-109" charset="-128"/>
                <a:cs typeface="ＭＳ Ｐゴシック" pitchFamily="-109" charset="-128"/>
              </a:rPr>
              <a:t>Foams have been modeled as layers of solid separated by layers of void</a:t>
            </a:r>
            <a:endParaRPr lang="en-US" dirty="0">
              <a:ea typeface="ＭＳ Ｐゴシック" pitchFamily="-109" charset="-128"/>
              <a:cs typeface="ＭＳ Ｐゴシック" pitchFamily="-109" charset="-128"/>
            </a:endParaRPr>
          </a:p>
        </p:txBody>
      </p:sp>
      <p:pic>
        <p:nvPicPr>
          <p:cNvPr id="32771" name="Picture 3" descr="rmore"/>
          <p:cNvPicPr>
            <a:picLocks noChangeAspect="1" noChangeArrowheads="1"/>
          </p:cNvPicPr>
          <p:nvPr/>
        </p:nvPicPr>
        <p:blipFill>
          <a:blip r:embed="rId3"/>
          <a:srcRect l="12285" t="9294" r="18428" b="9294"/>
          <a:stretch>
            <a:fillRect/>
          </a:stretch>
        </p:blipFill>
        <p:spPr bwMode="auto">
          <a:xfrm rot="5400000">
            <a:off x="1781176" y="741362"/>
            <a:ext cx="4373562" cy="6792913"/>
          </a:xfrm>
          <a:prstGeom prst="rect">
            <a:avLst/>
          </a:prstGeom>
          <a:noFill/>
          <a:ln w="9525">
            <a:noFill/>
            <a:miter lim="800000"/>
            <a:headEnd/>
            <a:tailEnd/>
          </a:ln>
        </p:spPr>
      </p:pic>
      <p:sp>
        <p:nvSpPr>
          <p:cNvPr id="32772" name="Text Box 4"/>
          <p:cNvSpPr txBox="1">
            <a:spLocks noChangeArrowheads="1"/>
          </p:cNvSpPr>
          <p:nvPr/>
        </p:nvSpPr>
        <p:spPr bwMode="auto">
          <a:xfrm>
            <a:off x="3895725" y="2162175"/>
            <a:ext cx="1163638" cy="366713"/>
          </a:xfrm>
          <a:prstGeom prst="rect">
            <a:avLst/>
          </a:prstGeom>
          <a:noFill/>
          <a:ln w="25400">
            <a:noFill/>
            <a:miter lim="800000"/>
            <a:headEnd/>
            <a:tailEnd/>
          </a:ln>
        </p:spPr>
        <p:txBody>
          <a:bodyPr wrap="none">
            <a:prstTxWarp prst="textNoShape">
              <a:avLst/>
            </a:prstTxWarp>
            <a:spAutoFit/>
          </a:bodyPr>
          <a:lstStyle/>
          <a:p>
            <a:pPr>
              <a:spcBef>
                <a:spcPct val="50000"/>
              </a:spcBef>
            </a:pPr>
            <a:r>
              <a:rPr lang="en-US" dirty="0">
                <a:sym typeface="Wingdings" pitchFamily="-109" charset="2"/>
              </a:rPr>
              <a:t>15 layers</a:t>
            </a:r>
          </a:p>
        </p:txBody>
      </p:sp>
      <p:sp>
        <p:nvSpPr>
          <p:cNvPr id="32773" name="Line 5"/>
          <p:cNvSpPr>
            <a:spLocks noChangeShapeType="1"/>
          </p:cNvSpPr>
          <p:nvPr/>
        </p:nvSpPr>
        <p:spPr bwMode="auto">
          <a:xfrm flipH="1">
            <a:off x="4127500" y="2528888"/>
            <a:ext cx="482600" cy="550862"/>
          </a:xfrm>
          <a:prstGeom prst="line">
            <a:avLst/>
          </a:prstGeom>
          <a:noFill/>
          <a:ln w="3175">
            <a:solidFill>
              <a:schemeClr val="tx1"/>
            </a:solidFill>
            <a:round/>
            <a:headEnd/>
            <a:tailEnd type="triangle" w="med" len="med"/>
          </a:ln>
        </p:spPr>
        <p:txBody>
          <a:bodyPr wrap="none" anchor="ctr">
            <a:prstTxWarp prst="textNoShape">
              <a:avLst/>
            </a:prstTxWarp>
            <a:spAutoFit/>
          </a:bodyPr>
          <a:lstStyle/>
          <a:p>
            <a:endParaRPr lang="en-US" dirty="0"/>
          </a:p>
        </p:txBody>
      </p:sp>
      <p:sp>
        <p:nvSpPr>
          <p:cNvPr id="32774" name="Line 6"/>
          <p:cNvSpPr>
            <a:spLocks noChangeShapeType="1"/>
          </p:cNvSpPr>
          <p:nvPr/>
        </p:nvSpPr>
        <p:spPr bwMode="auto">
          <a:xfrm flipH="1">
            <a:off x="4610100" y="2557463"/>
            <a:ext cx="0" cy="522287"/>
          </a:xfrm>
          <a:prstGeom prst="line">
            <a:avLst/>
          </a:prstGeom>
          <a:noFill/>
          <a:ln w="3175">
            <a:solidFill>
              <a:schemeClr val="tx1"/>
            </a:solidFill>
            <a:round/>
            <a:headEnd/>
            <a:tailEnd type="triangle" w="med" len="med"/>
          </a:ln>
        </p:spPr>
        <p:txBody>
          <a:bodyPr anchor="ctr">
            <a:prstTxWarp prst="textNoShape">
              <a:avLst/>
            </a:prstTxWarp>
            <a:spAutoFit/>
          </a:bodyPr>
          <a:lstStyle/>
          <a:p>
            <a:endParaRPr lang="en-US" dirty="0"/>
          </a:p>
        </p:txBody>
      </p:sp>
      <p:sp>
        <p:nvSpPr>
          <p:cNvPr id="32775" name="Text Box 7"/>
          <p:cNvSpPr txBox="1">
            <a:spLocks noChangeArrowheads="1"/>
          </p:cNvSpPr>
          <p:nvPr/>
        </p:nvSpPr>
        <p:spPr bwMode="auto">
          <a:xfrm>
            <a:off x="6283325" y="3254375"/>
            <a:ext cx="1289050" cy="366713"/>
          </a:xfrm>
          <a:prstGeom prst="rect">
            <a:avLst/>
          </a:prstGeom>
          <a:noFill/>
          <a:ln w="25400">
            <a:noFill/>
            <a:miter lim="800000"/>
            <a:headEnd/>
            <a:tailEnd/>
          </a:ln>
        </p:spPr>
        <p:txBody>
          <a:bodyPr wrap="none">
            <a:prstTxWarp prst="textNoShape">
              <a:avLst/>
            </a:prstTxWarp>
            <a:spAutoFit/>
          </a:bodyPr>
          <a:lstStyle/>
          <a:p>
            <a:pPr>
              <a:spcBef>
                <a:spcPct val="50000"/>
              </a:spcBef>
            </a:pPr>
            <a:r>
              <a:rPr lang="en-US" dirty="0">
                <a:sym typeface="Wingdings" pitchFamily="-109" charset="2"/>
              </a:rPr>
              <a:t>Evaporate</a:t>
            </a:r>
          </a:p>
        </p:txBody>
      </p:sp>
      <p:sp>
        <p:nvSpPr>
          <p:cNvPr id="32776" name="Line 8"/>
          <p:cNvSpPr>
            <a:spLocks noChangeShapeType="1"/>
          </p:cNvSpPr>
          <p:nvPr/>
        </p:nvSpPr>
        <p:spPr bwMode="auto">
          <a:xfrm flipH="1">
            <a:off x="5715000" y="3460750"/>
            <a:ext cx="533400" cy="76200"/>
          </a:xfrm>
          <a:prstGeom prst="line">
            <a:avLst/>
          </a:prstGeom>
          <a:noFill/>
          <a:ln w="3175">
            <a:solidFill>
              <a:schemeClr val="tx1"/>
            </a:solidFill>
            <a:round/>
            <a:headEnd/>
            <a:tailEnd type="triangle" w="med" len="med"/>
          </a:ln>
        </p:spPr>
        <p:txBody>
          <a:bodyPr anchor="ctr">
            <a:prstTxWarp prst="textNoShape">
              <a:avLst/>
            </a:prstTxWarp>
            <a:spAutoFit/>
          </a:bodyPr>
          <a:lstStyle/>
          <a:p>
            <a:endParaRPr lang="en-US" dirty="0"/>
          </a:p>
        </p:txBody>
      </p:sp>
      <p:sp>
        <p:nvSpPr>
          <p:cNvPr id="32777" name="Text Box 9"/>
          <p:cNvSpPr txBox="1">
            <a:spLocks noChangeArrowheads="1"/>
          </p:cNvSpPr>
          <p:nvPr/>
        </p:nvSpPr>
        <p:spPr bwMode="auto">
          <a:xfrm>
            <a:off x="6753225" y="3648075"/>
            <a:ext cx="1543050" cy="366713"/>
          </a:xfrm>
          <a:prstGeom prst="rect">
            <a:avLst/>
          </a:prstGeom>
          <a:noFill/>
          <a:ln w="25400">
            <a:noFill/>
            <a:miter lim="800000"/>
            <a:headEnd/>
            <a:tailEnd/>
          </a:ln>
        </p:spPr>
        <p:txBody>
          <a:bodyPr wrap="none">
            <a:prstTxWarp prst="textNoShape">
              <a:avLst/>
            </a:prstTxWarp>
            <a:spAutoFit/>
          </a:bodyPr>
          <a:lstStyle/>
          <a:p>
            <a:pPr>
              <a:spcBef>
                <a:spcPct val="50000"/>
              </a:spcBef>
            </a:pPr>
            <a:r>
              <a:rPr lang="en-US" dirty="0">
                <a:sym typeface="Wingdings" pitchFamily="-109" charset="2"/>
              </a:rPr>
              <a:t>Homogenize</a:t>
            </a:r>
          </a:p>
        </p:txBody>
      </p:sp>
      <p:sp>
        <p:nvSpPr>
          <p:cNvPr id="32778" name="Line 10"/>
          <p:cNvSpPr>
            <a:spLocks noChangeShapeType="1"/>
          </p:cNvSpPr>
          <p:nvPr/>
        </p:nvSpPr>
        <p:spPr bwMode="auto">
          <a:xfrm flipH="1">
            <a:off x="5940425" y="3827463"/>
            <a:ext cx="685800" cy="0"/>
          </a:xfrm>
          <a:prstGeom prst="line">
            <a:avLst/>
          </a:prstGeom>
          <a:noFill/>
          <a:ln w="3175">
            <a:solidFill>
              <a:schemeClr val="tx1"/>
            </a:solidFill>
            <a:round/>
            <a:headEnd/>
            <a:tailEnd type="triangle" w="med" len="med"/>
          </a:ln>
        </p:spPr>
        <p:txBody>
          <a:bodyPr anchor="ctr">
            <a:prstTxWarp prst="textNoShape">
              <a:avLst/>
            </a:prstTxWarp>
            <a:spAutoFit/>
          </a:bodyPr>
          <a:lstStyle/>
          <a:p>
            <a:endParaRPr lang="en-US" dirty="0"/>
          </a:p>
        </p:txBody>
      </p:sp>
      <p:sp>
        <p:nvSpPr>
          <p:cNvPr id="32779" name="Text Box 11"/>
          <p:cNvSpPr txBox="1">
            <a:spLocks noChangeArrowheads="1"/>
          </p:cNvSpPr>
          <p:nvPr/>
        </p:nvSpPr>
        <p:spPr bwMode="auto">
          <a:xfrm>
            <a:off x="7572375" y="4379913"/>
            <a:ext cx="1403350" cy="641350"/>
          </a:xfrm>
          <a:prstGeom prst="rect">
            <a:avLst/>
          </a:prstGeom>
          <a:noFill/>
          <a:ln w="25400">
            <a:noFill/>
            <a:miter lim="800000"/>
            <a:headEnd/>
            <a:tailEnd/>
          </a:ln>
        </p:spPr>
        <p:txBody>
          <a:bodyPr wrap="none">
            <a:prstTxWarp prst="textNoShape">
              <a:avLst/>
            </a:prstTxWarp>
            <a:spAutoFit/>
          </a:bodyPr>
          <a:lstStyle/>
          <a:p>
            <a:r>
              <a:rPr lang="en-US" dirty="0">
                <a:sym typeface="Wingdings" pitchFamily="-109" charset="2"/>
              </a:rPr>
              <a:t>Expansion/</a:t>
            </a:r>
          </a:p>
          <a:p>
            <a:r>
              <a:rPr lang="en-US" dirty="0">
                <a:sym typeface="Wingdings" pitchFamily="-109" charset="2"/>
              </a:rPr>
              <a:t>release</a:t>
            </a:r>
          </a:p>
        </p:txBody>
      </p:sp>
      <p:sp>
        <p:nvSpPr>
          <p:cNvPr id="32780" name="Line 12"/>
          <p:cNvSpPr>
            <a:spLocks noChangeShapeType="1"/>
          </p:cNvSpPr>
          <p:nvPr/>
        </p:nvSpPr>
        <p:spPr bwMode="auto">
          <a:xfrm flipH="1">
            <a:off x="6886575" y="4564063"/>
            <a:ext cx="685800" cy="0"/>
          </a:xfrm>
          <a:prstGeom prst="line">
            <a:avLst/>
          </a:prstGeom>
          <a:noFill/>
          <a:ln w="3175">
            <a:solidFill>
              <a:schemeClr val="tx1"/>
            </a:solidFill>
            <a:round/>
            <a:headEnd/>
            <a:tailEnd type="triangle" w="med" len="med"/>
          </a:ln>
        </p:spPr>
        <p:txBody>
          <a:bodyPr anchor="ctr">
            <a:prstTxWarp prst="textNoShape">
              <a:avLst/>
            </a:prstTxWarp>
            <a:spAutoFit/>
          </a:bodyPr>
          <a:lstStyle/>
          <a:p>
            <a:endParaRPr lang="en-US" dirty="0"/>
          </a:p>
        </p:txBody>
      </p:sp>
      <p:sp>
        <p:nvSpPr>
          <p:cNvPr id="32781" name="Text Box 13"/>
          <p:cNvSpPr txBox="1">
            <a:spLocks noChangeArrowheads="1"/>
          </p:cNvSpPr>
          <p:nvPr/>
        </p:nvSpPr>
        <p:spPr bwMode="auto">
          <a:xfrm>
            <a:off x="441325" y="962025"/>
            <a:ext cx="8169275" cy="641350"/>
          </a:xfrm>
          <a:prstGeom prst="rect">
            <a:avLst/>
          </a:prstGeom>
          <a:noFill/>
          <a:ln w="12700">
            <a:noFill/>
            <a:miter lim="800000"/>
            <a:headEnd/>
            <a:tailEnd/>
          </a:ln>
        </p:spPr>
        <p:txBody>
          <a:bodyPr>
            <a:prstTxWarp prst="textNoShape">
              <a:avLst/>
            </a:prstTxWarp>
            <a:spAutoFit/>
          </a:bodyPr>
          <a:lstStyle/>
          <a:p>
            <a:r>
              <a:rPr lang="en-US" dirty="0"/>
              <a:t>Codes used on foam modeling include: DPC (Saha based EOS), HYDRA (using QEOS), and DISH (using van der Waals EOS)</a:t>
            </a:r>
          </a:p>
        </p:txBody>
      </p:sp>
      <p:sp>
        <p:nvSpPr>
          <p:cNvPr id="32782" name="Text Box 14"/>
          <p:cNvSpPr txBox="1">
            <a:spLocks noChangeArrowheads="1"/>
          </p:cNvSpPr>
          <p:nvPr/>
        </p:nvSpPr>
        <p:spPr bwMode="auto">
          <a:xfrm>
            <a:off x="5562600" y="1752600"/>
            <a:ext cx="3371850" cy="1203325"/>
          </a:xfrm>
          <a:prstGeom prst="rect">
            <a:avLst/>
          </a:prstGeom>
          <a:noFill/>
          <a:ln w="12700">
            <a:solidFill>
              <a:srgbClr val="00279F"/>
            </a:solidFill>
            <a:miter lim="800000"/>
            <a:headEnd/>
            <a:tailEnd/>
          </a:ln>
        </p:spPr>
        <p:txBody>
          <a:bodyPr wrap="none">
            <a:prstTxWarp prst="textNoShape">
              <a:avLst/>
            </a:prstTxWarp>
            <a:spAutoFit/>
          </a:bodyPr>
          <a:lstStyle/>
          <a:p>
            <a:pPr marL="457200" indent="-457200"/>
            <a:r>
              <a:rPr lang="en-US" dirty="0"/>
              <a:t>Foams of interest because:</a:t>
            </a:r>
          </a:p>
          <a:p>
            <a:pPr marL="457200" indent="-457200">
              <a:buFont typeface="Arial" pitchFamily="-109" charset="0"/>
              <a:buAutoNum type="arabicPeriod"/>
            </a:pPr>
            <a:r>
              <a:rPr lang="en-US" dirty="0"/>
              <a:t>Intrinsic physics</a:t>
            </a:r>
          </a:p>
          <a:p>
            <a:pPr marL="457200" indent="-457200">
              <a:buFont typeface="Arial" pitchFamily="-109" charset="0"/>
              <a:buAutoNum type="arabicPeriod"/>
            </a:pPr>
            <a:r>
              <a:rPr lang="en-US" dirty="0"/>
              <a:t>Radiator for HIF</a:t>
            </a:r>
          </a:p>
          <a:p>
            <a:pPr marL="457200" indent="-457200">
              <a:buFont typeface="Arial" pitchFamily="-109" charset="0"/>
              <a:buAutoNum type="arabicPeriod"/>
            </a:pPr>
            <a:r>
              <a:rPr lang="en-US" dirty="0"/>
              <a:t>Structural material in ICF</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7800" y="165100"/>
            <a:ext cx="8966200" cy="809625"/>
          </a:xfrm>
        </p:spPr>
        <p:txBody>
          <a:bodyPr/>
          <a:lstStyle/>
          <a:p>
            <a:r>
              <a:rPr lang="en-US" sz="2100" dirty="0" smtClean="0">
                <a:ea typeface="ＭＳ Ｐゴシック" pitchFamily="-109" charset="-128"/>
                <a:cs typeface="ＭＳ Ｐゴシック" pitchFamily="-109" charset="-128"/>
              </a:rPr>
              <a:t>NDCX II will also study ion beam coupling physics that is key to creating high gain direct drive targets for Inertial Fusion Energy</a:t>
            </a:r>
          </a:p>
        </p:txBody>
      </p:sp>
      <p:sp>
        <p:nvSpPr>
          <p:cNvPr id="34819" name="Freeform 3"/>
          <p:cNvSpPr>
            <a:spLocks/>
          </p:cNvSpPr>
          <p:nvPr/>
        </p:nvSpPr>
        <p:spPr bwMode="auto">
          <a:xfrm>
            <a:off x="171450" y="2952750"/>
            <a:ext cx="1866900" cy="838200"/>
          </a:xfrm>
          <a:custGeom>
            <a:avLst/>
            <a:gdLst>
              <a:gd name="T0" fmla="*/ 0 w 912"/>
              <a:gd name="T1" fmla="*/ 2147483647 h 528"/>
              <a:gd name="T2" fmla="*/ 2147483647 w 912"/>
              <a:gd name="T3" fmla="*/ 2147483647 h 528"/>
              <a:gd name="T4" fmla="*/ 2147483647 w 912"/>
              <a:gd name="T5" fmla="*/ 0 h 528"/>
              <a:gd name="T6" fmla="*/ 2147483647 w 912"/>
              <a:gd name="T7" fmla="*/ 2147483647 h 528"/>
              <a:gd name="T8" fmla="*/ 2147483647 w 912"/>
              <a:gd name="T9" fmla="*/ 2147483647 h 528"/>
              <a:gd name="T10" fmla="*/ 2147483647 w 912"/>
              <a:gd name="T11" fmla="*/ 2147483647 h 528"/>
              <a:gd name="T12" fmla="*/ 2147483647 w 912"/>
              <a:gd name="T13" fmla="*/ 2147483647 h 528"/>
              <a:gd name="T14" fmla="*/ 2147483647 w 912"/>
              <a:gd name="T15" fmla="*/ 2147483647 h 528"/>
              <a:gd name="T16" fmla="*/ 0 60000 65536"/>
              <a:gd name="T17" fmla="*/ 0 60000 65536"/>
              <a:gd name="T18" fmla="*/ 0 60000 65536"/>
              <a:gd name="T19" fmla="*/ 0 60000 65536"/>
              <a:gd name="T20" fmla="*/ 0 60000 65536"/>
              <a:gd name="T21" fmla="*/ 0 60000 65536"/>
              <a:gd name="T22" fmla="*/ 0 60000 65536"/>
              <a:gd name="T23" fmla="*/ 0 60000 65536"/>
              <a:gd name="T24" fmla="*/ 0 w 912"/>
              <a:gd name="T25" fmla="*/ 0 h 528"/>
              <a:gd name="T26" fmla="*/ 912 w 912"/>
              <a:gd name="T27" fmla="*/ 528 h 5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2" h="528">
                <a:moveTo>
                  <a:pt x="0" y="528"/>
                </a:moveTo>
                <a:lnTo>
                  <a:pt x="912" y="480"/>
                </a:lnTo>
                <a:lnTo>
                  <a:pt x="912" y="0"/>
                </a:lnTo>
                <a:lnTo>
                  <a:pt x="864" y="96"/>
                </a:lnTo>
                <a:lnTo>
                  <a:pt x="768" y="192"/>
                </a:lnTo>
                <a:lnTo>
                  <a:pt x="624" y="288"/>
                </a:lnTo>
                <a:lnTo>
                  <a:pt x="432" y="432"/>
                </a:lnTo>
                <a:lnTo>
                  <a:pt x="48" y="528"/>
                </a:lnTo>
              </a:path>
            </a:pathLst>
          </a:custGeom>
          <a:solidFill>
            <a:srgbClr val="FF0C09"/>
          </a:solidFill>
          <a:ln w="9525">
            <a:noFill/>
            <a:round/>
            <a:headEnd/>
            <a:tailEnd/>
          </a:ln>
        </p:spPr>
        <p:txBody>
          <a:bodyPr wrap="none" anchor="ctr">
            <a:prstTxWarp prst="textNoShape">
              <a:avLst/>
            </a:prstTxWarp>
          </a:bodyPr>
          <a:lstStyle/>
          <a:p>
            <a:endParaRPr lang="en-US" dirty="0"/>
          </a:p>
        </p:txBody>
      </p:sp>
      <p:sp>
        <p:nvSpPr>
          <p:cNvPr id="34820" name="Line 6"/>
          <p:cNvSpPr>
            <a:spLocks noChangeShapeType="1"/>
          </p:cNvSpPr>
          <p:nvPr/>
        </p:nvSpPr>
        <p:spPr bwMode="auto">
          <a:xfrm flipV="1">
            <a:off x="4073525" y="2139950"/>
            <a:ext cx="508000" cy="0"/>
          </a:xfrm>
          <a:prstGeom prst="line">
            <a:avLst/>
          </a:prstGeom>
          <a:noFill/>
          <a:ln w="9525">
            <a:solidFill>
              <a:schemeClr val="tx1"/>
            </a:solidFill>
            <a:round/>
            <a:headEnd/>
            <a:tailEnd/>
          </a:ln>
        </p:spPr>
        <p:txBody>
          <a:bodyPr wrap="none" anchor="ctr">
            <a:prstTxWarp prst="textNoShape">
              <a:avLst/>
            </a:prstTxWarp>
          </a:bodyPr>
          <a:lstStyle/>
          <a:p>
            <a:endParaRPr lang="en-US" dirty="0"/>
          </a:p>
        </p:txBody>
      </p:sp>
      <p:sp>
        <p:nvSpPr>
          <p:cNvPr id="34821" name="Line 8"/>
          <p:cNvSpPr>
            <a:spLocks noChangeShapeType="1"/>
          </p:cNvSpPr>
          <p:nvPr/>
        </p:nvSpPr>
        <p:spPr bwMode="auto">
          <a:xfrm>
            <a:off x="3994150" y="3689350"/>
            <a:ext cx="584200" cy="12700"/>
          </a:xfrm>
          <a:prstGeom prst="line">
            <a:avLst/>
          </a:prstGeom>
          <a:noFill/>
          <a:ln w="9525">
            <a:solidFill>
              <a:schemeClr val="tx1"/>
            </a:solidFill>
            <a:round/>
            <a:headEnd/>
            <a:tailEnd/>
          </a:ln>
        </p:spPr>
        <p:txBody>
          <a:bodyPr wrap="none" anchor="ctr">
            <a:prstTxWarp prst="textNoShape">
              <a:avLst/>
            </a:prstTxWarp>
          </a:bodyPr>
          <a:lstStyle/>
          <a:p>
            <a:endParaRPr lang="en-US" dirty="0"/>
          </a:p>
        </p:txBody>
      </p:sp>
      <p:sp>
        <p:nvSpPr>
          <p:cNvPr id="34822" name="Line 9"/>
          <p:cNvSpPr>
            <a:spLocks noChangeShapeType="1"/>
          </p:cNvSpPr>
          <p:nvPr/>
        </p:nvSpPr>
        <p:spPr bwMode="auto">
          <a:xfrm flipV="1">
            <a:off x="2660650" y="2851150"/>
            <a:ext cx="0" cy="152400"/>
          </a:xfrm>
          <a:prstGeom prst="line">
            <a:avLst/>
          </a:prstGeom>
          <a:noFill/>
          <a:ln w="9525">
            <a:solidFill>
              <a:schemeClr val="tx1"/>
            </a:solidFill>
            <a:round/>
            <a:headEnd/>
            <a:tailEnd/>
          </a:ln>
        </p:spPr>
        <p:txBody>
          <a:bodyPr wrap="none" anchor="ctr">
            <a:prstTxWarp prst="textNoShape">
              <a:avLst/>
            </a:prstTxWarp>
          </a:bodyPr>
          <a:lstStyle/>
          <a:p>
            <a:endParaRPr lang="en-US" dirty="0"/>
          </a:p>
        </p:txBody>
      </p:sp>
      <p:sp>
        <p:nvSpPr>
          <p:cNvPr id="34823" name="Freeform 10"/>
          <p:cNvSpPr>
            <a:spLocks/>
          </p:cNvSpPr>
          <p:nvPr/>
        </p:nvSpPr>
        <p:spPr bwMode="auto">
          <a:xfrm>
            <a:off x="0" y="2990850"/>
            <a:ext cx="2038350" cy="774700"/>
          </a:xfrm>
          <a:custGeom>
            <a:avLst/>
            <a:gdLst>
              <a:gd name="T0" fmla="*/ 2147483647 w 624"/>
              <a:gd name="T1" fmla="*/ 0 h 296"/>
              <a:gd name="T2" fmla="*/ 2147483647 w 624"/>
              <a:gd name="T3" fmla="*/ 2147483647 h 296"/>
              <a:gd name="T4" fmla="*/ 2147483647 w 624"/>
              <a:gd name="T5" fmla="*/ 2147483647 h 296"/>
              <a:gd name="T6" fmla="*/ 2147483647 w 624"/>
              <a:gd name="T7" fmla="*/ 2147483647 h 296"/>
              <a:gd name="T8" fmla="*/ 2147483647 w 624"/>
              <a:gd name="T9" fmla="*/ 2147483647 h 296"/>
              <a:gd name="T10" fmla="*/ 2147483647 w 624"/>
              <a:gd name="T11" fmla="*/ 2147483647 h 296"/>
              <a:gd name="T12" fmla="*/ 2147483647 w 624"/>
              <a:gd name="T13" fmla="*/ 2147483647 h 296"/>
              <a:gd name="T14" fmla="*/ 0 w 624"/>
              <a:gd name="T15" fmla="*/ 2147483647 h 296"/>
              <a:gd name="T16" fmla="*/ 0 60000 65536"/>
              <a:gd name="T17" fmla="*/ 0 60000 65536"/>
              <a:gd name="T18" fmla="*/ 0 60000 65536"/>
              <a:gd name="T19" fmla="*/ 0 60000 65536"/>
              <a:gd name="T20" fmla="*/ 0 60000 65536"/>
              <a:gd name="T21" fmla="*/ 0 60000 65536"/>
              <a:gd name="T22" fmla="*/ 0 60000 65536"/>
              <a:gd name="T23" fmla="*/ 0 60000 65536"/>
              <a:gd name="T24" fmla="*/ 0 w 624"/>
              <a:gd name="T25" fmla="*/ 0 h 296"/>
              <a:gd name="T26" fmla="*/ 624 w 624"/>
              <a:gd name="T27" fmla="*/ 296 h 2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4" h="296">
                <a:moveTo>
                  <a:pt x="624" y="0"/>
                </a:moveTo>
                <a:cubicBezTo>
                  <a:pt x="608" y="36"/>
                  <a:pt x="592" y="72"/>
                  <a:pt x="576" y="96"/>
                </a:cubicBezTo>
                <a:cubicBezTo>
                  <a:pt x="560" y="120"/>
                  <a:pt x="560" y="120"/>
                  <a:pt x="528" y="144"/>
                </a:cubicBezTo>
                <a:cubicBezTo>
                  <a:pt x="496" y="168"/>
                  <a:pt x="432" y="216"/>
                  <a:pt x="384" y="240"/>
                </a:cubicBezTo>
                <a:cubicBezTo>
                  <a:pt x="336" y="264"/>
                  <a:pt x="272" y="280"/>
                  <a:pt x="240" y="288"/>
                </a:cubicBezTo>
                <a:cubicBezTo>
                  <a:pt x="208" y="296"/>
                  <a:pt x="208" y="288"/>
                  <a:pt x="192" y="288"/>
                </a:cubicBezTo>
                <a:cubicBezTo>
                  <a:pt x="176" y="288"/>
                  <a:pt x="176" y="288"/>
                  <a:pt x="144" y="288"/>
                </a:cubicBezTo>
                <a:cubicBezTo>
                  <a:pt x="112" y="288"/>
                  <a:pt x="24" y="288"/>
                  <a:pt x="0" y="288"/>
                </a:cubicBezTo>
              </a:path>
            </a:pathLst>
          </a:custGeom>
          <a:noFill/>
          <a:ln w="9525">
            <a:solidFill>
              <a:schemeClr val="tx1"/>
            </a:solidFill>
            <a:round/>
            <a:headEnd/>
            <a:tailEnd/>
          </a:ln>
        </p:spPr>
        <p:txBody>
          <a:bodyPr wrap="none" anchor="ctr">
            <a:prstTxWarp prst="textNoShape">
              <a:avLst/>
            </a:prstTxWarp>
          </a:bodyPr>
          <a:lstStyle/>
          <a:p>
            <a:endParaRPr lang="en-US" dirty="0"/>
          </a:p>
        </p:txBody>
      </p:sp>
      <p:sp>
        <p:nvSpPr>
          <p:cNvPr id="34824" name="Line 11"/>
          <p:cNvSpPr>
            <a:spLocks noChangeShapeType="1"/>
          </p:cNvSpPr>
          <p:nvPr/>
        </p:nvSpPr>
        <p:spPr bwMode="auto">
          <a:xfrm>
            <a:off x="1939925" y="1441450"/>
            <a:ext cx="0" cy="685800"/>
          </a:xfrm>
          <a:prstGeom prst="line">
            <a:avLst/>
          </a:prstGeom>
          <a:noFill/>
          <a:ln w="9525">
            <a:solidFill>
              <a:schemeClr val="tx1"/>
            </a:solidFill>
            <a:round/>
            <a:headEnd/>
            <a:tailEnd/>
          </a:ln>
        </p:spPr>
        <p:txBody>
          <a:bodyPr wrap="none" anchor="ctr">
            <a:prstTxWarp prst="textNoShape">
              <a:avLst/>
            </a:prstTxWarp>
          </a:bodyPr>
          <a:lstStyle/>
          <a:p>
            <a:endParaRPr lang="en-US" dirty="0"/>
          </a:p>
        </p:txBody>
      </p:sp>
      <p:sp>
        <p:nvSpPr>
          <p:cNvPr id="34825" name="Rectangle 12"/>
          <p:cNvSpPr>
            <a:spLocks noChangeArrowheads="1"/>
          </p:cNvSpPr>
          <p:nvPr/>
        </p:nvSpPr>
        <p:spPr bwMode="auto">
          <a:xfrm>
            <a:off x="1355725" y="1441450"/>
            <a:ext cx="596900" cy="711200"/>
          </a:xfrm>
          <a:prstGeom prst="rect">
            <a:avLst/>
          </a:prstGeom>
          <a:solidFill>
            <a:srgbClr val="FF0F15"/>
          </a:solidFill>
          <a:ln w="9525">
            <a:solidFill>
              <a:schemeClr val="tx1"/>
            </a:solidFill>
            <a:miter lim="800000"/>
            <a:headEnd/>
            <a:tailEnd/>
          </a:ln>
        </p:spPr>
        <p:txBody>
          <a:bodyPr wrap="none" anchor="ctr">
            <a:prstTxWarp prst="textNoShape">
              <a:avLst/>
            </a:prstTxWarp>
          </a:bodyPr>
          <a:lstStyle/>
          <a:p>
            <a:endParaRPr lang="en-US" dirty="0"/>
          </a:p>
        </p:txBody>
      </p:sp>
      <p:sp>
        <p:nvSpPr>
          <p:cNvPr id="34826" name="Line 13"/>
          <p:cNvSpPr>
            <a:spLocks noChangeShapeType="1"/>
          </p:cNvSpPr>
          <p:nvPr/>
        </p:nvSpPr>
        <p:spPr bwMode="auto">
          <a:xfrm>
            <a:off x="-41275" y="1822450"/>
            <a:ext cx="1828800" cy="0"/>
          </a:xfrm>
          <a:prstGeom prst="line">
            <a:avLst/>
          </a:prstGeom>
          <a:noFill/>
          <a:ln w="38100">
            <a:solidFill>
              <a:schemeClr val="tx1"/>
            </a:solidFill>
            <a:round/>
            <a:headEnd/>
            <a:tailEnd type="arrow" w="med" len="med"/>
          </a:ln>
        </p:spPr>
        <p:txBody>
          <a:bodyPr wrap="none" anchor="ctr">
            <a:prstTxWarp prst="textNoShape">
              <a:avLst/>
            </a:prstTxWarp>
          </a:bodyPr>
          <a:lstStyle/>
          <a:p>
            <a:endParaRPr lang="en-US" dirty="0"/>
          </a:p>
        </p:txBody>
      </p:sp>
      <p:sp>
        <p:nvSpPr>
          <p:cNvPr id="34827" name="Line 14"/>
          <p:cNvSpPr>
            <a:spLocks noChangeShapeType="1"/>
          </p:cNvSpPr>
          <p:nvPr/>
        </p:nvSpPr>
        <p:spPr bwMode="auto">
          <a:xfrm>
            <a:off x="2482850" y="2909888"/>
            <a:ext cx="152400" cy="0"/>
          </a:xfrm>
          <a:prstGeom prst="line">
            <a:avLst/>
          </a:prstGeom>
          <a:noFill/>
          <a:ln w="9525">
            <a:solidFill>
              <a:schemeClr val="tx1"/>
            </a:solidFill>
            <a:round/>
            <a:headEnd/>
            <a:tailEnd type="arrow" w="med" len="med"/>
          </a:ln>
        </p:spPr>
        <p:txBody>
          <a:bodyPr wrap="none" anchor="ctr">
            <a:prstTxWarp prst="textNoShape">
              <a:avLst/>
            </a:prstTxWarp>
          </a:bodyPr>
          <a:lstStyle/>
          <a:p>
            <a:endParaRPr lang="en-US" dirty="0"/>
          </a:p>
        </p:txBody>
      </p:sp>
      <p:sp>
        <p:nvSpPr>
          <p:cNvPr id="34828" name="Line 15"/>
          <p:cNvSpPr>
            <a:spLocks noChangeShapeType="1"/>
          </p:cNvSpPr>
          <p:nvPr/>
        </p:nvSpPr>
        <p:spPr bwMode="auto">
          <a:xfrm flipV="1">
            <a:off x="19050" y="3282950"/>
            <a:ext cx="1981200" cy="3175"/>
          </a:xfrm>
          <a:prstGeom prst="line">
            <a:avLst/>
          </a:prstGeom>
          <a:noFill/>
          <a:ln w="38100">
            <a:solidFill>
              <a:schemeClr val="tx1"/>
            </a:solidFill>
            <a:round/>
            <a:headEnd/>
            <a:tailEnd type="arrow" w="med" len="med"/>
          </a:ln>
        </p:spPr>
        <p:txBody>
          <a:bodyPr wrap="none" anchor="ctr">
            <a:prstTxWarp prst="textNoShape">
              <a:avLst/>
            </a:prstTxWarp>
          </a:bodyPr>
          <a:lstStyle/>
          <a:p>
            <a:endParaRPr lang="en-US" dirty="0"/>
          </a:p>
        </p:txBody>
      </p:sp>
      <p:sp>
        <p:nvSpPr>
          <p:cNvPr id="34829" name="Rectangle 16"/>
          <p:cNvSpPr>
            <a:spLocks noChangeArrowheads="1"/>
          </p:cNvSpPr>
          <p:nvPr/>
        </p:nvSpPr>
        <p:spPr bwMode="auto">
          <a:xfrm>
            <a:off x="1924050" y="1454150"/>
            <a:ext cx="2133600" cy="685800"/>
          </a:xfrm>
          <a:prstGeom prst="rect">
            <a:avLst/>
          </a:prstGeom>
          <a:solidFill>
            <a:srgbClr val="B5FFBD"/>
          </a:solidFill>
          <a:ln w="9525">
            <a:solidFill>
              <a:schemeClr val="tx1"/>
            </a:solidFill>
            <a:miter lim="800000"/>
            <a:headEnd/>
            <a:tailEnd/>
          </a:ln>
        </p:spPr>
        <p:txBody>
          <a:bodyPr wrap="none" anchor="ctr">
            <a:prstTxWarp prst="textNoShape">
              <a:avLst/>
            </a:prstTxWarp>
          </a:bodyPr>
          <a:lstStyle/>
          <a:p>
            <a:pPr algn="ctr"/>
            <a:endParaRPr lang="en-US" baseline="-25000" dirty="0">
              <a:ea typeface="ＭＳ Ｐゴシック" pitchFamily="-109" charset="-128"/>
              <a:cs typeface="ＭＳ Ｐゴシック" pitchFamily="-109" charset="-128"/>
            </a:endParaRPr>
          </a:p>
        </p:txBody>
      </p:sp>
      <p:sp>
        <p:nvSpPr>
          <p:cNvPr id="34830" name="Rectangle 17"/>
          <p:cNvSpPr>
            <a:spLocks noChangeArrowheads="1"/>
          </p:cNvSpPr>
          <p:nvPr/>
        </p:nvSpPr>
        <p:spPr bwMode="auto">
          <a:xfrm>
            <a:off x="2152650" y="3003550"/>
            <a:ext cx="1276350" cy="685800"/>
          </a:xfrm>
          <a:prstGeom prst="rect">
            <a:avLst/>
          </a:prstGeom>
          <a:solidFill>
            <a:srgbClr val="B5FFBD"/>
          </a:solidFill>
          <a:ln w="9525">
            <a:solidFill>
              <a:schemeClr val="tx1"/>
            </a:solidFill>
            <a:miter lim="800000"/>
            <a:headEnd/>
            <a:tailEnd/>
          </a:ln>
        </p:spPr>
        <p:txBody>
          <a:bodyPr wrap="none" anchor="ctr">
            <a:prstTxWarp prst="textNoShape">
              <a:avLst/>
            </a:prstTxWarp>
          </a:bodyPr>
          <a:lstStyle/>
          <a:p>
            <a:pPr algn="ctr"/>
            <a:endParaRPr lang="en-US" dirty="0">
              <a:ea typeface="ＭＳ Ｐゴシック" pitchFamily="-109" charset="-128"/>
              <a:cs typeface="ＭＳ Ｐゴシック" pitchFamily="-109" charset="-128"/>
            </a:endParaRPr>
          </a:p>
        </p:txBody>
      </p:sp>
      <p:sp>
        <p:nvSpPr>
          <p:cNvPr id="34831" name="Line 18"/>
          <p:cNvSpPr>
            <a:spLocks noChangeShapeType="1"/>
          </p:cNvSpPr>
          <p:nvPr/>
        </p:nvSpPr>
        <p:spPr bwMode="auto">
          <a:xfrm>
            <a:off x="1365250" y="2241550"/>
            <a:ext cx="558800" cy="0"/>
          </a:xfrm>
          <a:prstGeom prst="line">
            <a:avLst/>
          </a:prstGeom>
          <a:noFill/>
          <a:ln w="9525">
            <a:solidFill>
              <a:schemeClr val="tx1"/>
            </a:solidFill>
            <a:round/>
            <a:headEnd type="arrow" w="med" len="med"/>
            <a:tailEnd type="arrow" w="med" len="med"/>
          </a:ln>
        </p:spPr>
        <p:txBody>
          <a:bodyPr wrap="none" anchor="ctr">
            <a:prstTxWarp prst="textNoShape">
              <a:avLst/>
            </a:prstTxWarp>
          </a:bodyPr>
          <a:lstStyle/>
          <a:p>
            <a:endParaRPr lang="en-US" dirty="0"/>
          </a:p>
        </p:txBody>
      </p:sp>
      <p:sp>
        <p:nvSpPr>
          <p:cNvPr id="34832" name="Rectangle 19"/>
          <p:cNvSpPr>
            <a:spLocks noChangeArrowheads="1"/>
          </p:cNvSpPr>
          <p:nvPr/>
        </p:nvSpPr>
        <p:spPr bwMode="auto">
          <a:xfrm>
            <a:off x="3314700" y="1460500"/>
            <a:ext cx="749300" cy="685800"/>
          </a:xfrm>
          <a:prstGeom prst="rect">
            <a:avLst/>
          </a:prstGeom>
          <a:solidFill>
            <a:srgbClr val="618FFD"/>
          </a:solidFill>
          <a:ln w="9525">
            <a:solidFill>
              <a:schemeClr val="tx1"/>
            </a:solidFill>
            <a:miter lim="800000"/>
            <a:headEnd/>
            <a:tailEnd/>
          </a:ln>
        </p:spPr>
        <p:txBody>
          <a:bodyPr wrap="none" anchor="ctr">
            <a:prstTxWarp prst="textNoShape">
              <a:avLst/>
            </a:prstTxWarp>
          </a:bodyPr>
          <a:lstStyle/>
          <a:p>
            <a:pPr algn="ctr"/>
            <a:r>
              <a:rPr lang="en-US" dirty="0">
                <a:ea typeface="ＭＳ Ｐゴシック" pitchFamily="-109" charset="-128"/>
                <a:cs typeface="ＭＳ Ｐゴシック" pitchFamily="-109" charset="-128"/>
              </a:rPr>
              <a:t>Fuel</a:t>
            </a:r>
          </a:p>
        </p:txBody>
      </p:sp>
      <p:sp>
        <p:nvSpPr>
          <p:cNvPr id="34833" name="Text Box 20"/>
          <p:cNvSpPr txBox="1">
            <a:spLocks noChangeArrowheads="1"/>
          </p:cNvSpPr>
          <p:nvPr/>
        </p:nvSpPr>
        <p:spPr bwMode="auto">
          <a:xfrm>
            <a:off x="1597025" y="1495425"/>
            <a:ext cx="984250" cy="366713"/>
          </a:xfrm>
          <a:prstGeom prst="rect">
            <a:avLst/>
          </a:prstGeom>
          <a:noFill/>
          <a:ln w="9525">
            <a:noFill/>
            <a:miter lim="800000"/>
            <a:headEnd/>
            <a:tailEnd/>
          </a:ln>
        </p:spPr>
        <p:txBody>
          <a:bodyPr wrap="none">
            <a:prstTxWarp prst="textNoShape">
              <a:avLst/>
            </a:prstTxWarp>
            <a:spAutoFit/>
          </a:bodyPr>
          <a:lstStyle/>
          <a:p>
            <a:r>
              <a:rPr lang="en-US" dirty="0">
                <a:ea typeface="ＭＳ Ｐゴシック" pitchFamily="-109" charset="-128"/>
                <a:cs typeface="ＭＳ Ｐゴシック" pitchFamily="-109" charset="-128"/>
              </a:rPr>
              <a:t>Ablator</a:t>
            </a:r>
          </a:p>
        </p:txBody>
      </p:sp>
      <p:sp>
        <p:nvSpPr>
          <p:cNvPr id="34834" name="Text Box 21"/>
          <p:cNvSpPr txBox="1">
            <a:spLocks noChangeArrowheads="1"/>
          </p:cNvSpPr>
          <p:nvPr/>
        </p:nvSpPr>
        <p:spPr bwMode="auto">
          <a:xfrm>
            <a:off x="796925" y="2257425"/>
            <a:ext cx="1873250" cy="366713"/>
          </a:xfrm>
          <a:prstGeom prst="rect">
            <a:avLst/>
          </a:prstGeom>
          <a:noFill/>
          <a:ln w="9525">
            <a:noFill/>
            <a:miter lim="800000"/>
            <a:headEnd/>
            <a:tailEnd/>
          </a:ln>
        </p:spPr>
        <p:txBody>
          <a:bodyPr wrap="none">
            <a:prstTxWarp prst="textNoShape">
              <a:avLst/>
            </a:prstTxWarp>
            <a:spAutoFit/>
          </a:bodyPr>
          <a:lstStyle/>
          <a:p>
            <a:r>
              <a:rPr lang="en-US" dirty="0">
                <a:ea typeface="ＭＳ Ｐゴシック" pitchFamily="-109" charset="-128"/>
                <a:cs typeface="ＭＳ Ｐゴシック" pitchFamily="-109" charset="-128"/>
              </a:rPr>
              <a:t>Initial ion range</a:t>
            </a:r>
          </a:p>
        </p:txBody>
      </p:sp>
      <p:sp>
        <p:nvSpPr>
          <p:cNvPr id="34835" name="Rectangle 22"/>
          <p:cNvSpPr>
            <a:spLocks noChangeArrowheads="1"/>
          </p:cNvSpPr>
          <p:nvPr/>
        </p:nvSpPr>
        <p:spPr bwMode="auto">
          <a:xfrm>
            <a:off x="3327400" y="3009900"/>
            <a:ext cx="749300" cy="685800"/>
          </a:xfrm>
          <a:prstGeom prst="rect">
            <a:avLst/>
          </a:prstGeom>
          <a:solidFill>
            <a:srgbClr val="618FFD"/>
          </a:solidFill>
          <a:ln w="9525">
            <a:solidFill>
              <a:schemeClr val="tx1"/>
            </a:solidFill>
            <a:miter lim="800000"/>
            <a:headEnd/>
            <a:tailEnd/>
          </a:ln>
        </p:spPr>
        <p:txBody>
          <a:bodyPr wrap="none" anchor="ctr">
            <a:prstTxWarp prst="textNoShape">
              <a:avLst/>
            </a:prstTxWarp>
          </a:bodyPr>
          <a:lstStyle/>
          <a:p>
            <a:pPr algn="ctr"/>
            <a:r>
              <a:rPr lang="en-US" dirty="0">
                <a:ea typeface="ＭＳ Ｐゴシック" pitchFamily="-109" charset="-128"/>
                <a:cs typeface="ＭＳ Ｐゴシック" pitchFamily="-109" charset="-128"/>
              </a:rPr>
              <a:t>Fuel</a:t>
            </a:r>
          </a:p>
        </p:txBody>
      </p:sp>
      <p:sp>
        <p:nvSpPr>
          <p:cNvPr id="34836" name="Rectangle 23"/>
          <p:cNvSpPr>
            <a:spLocks noChangeArrowheads="1"/>
          </p:cNvSpPr>
          <p:nvPr/>
        </p:nvSpPr>
        <p:spPr bwMode="auto">
          <a:xfrm>
            <a:off x="2032000" y="3009900"/>
            <a:ext cx="609600" cy="685800"/>
          </a:xfrm>
          <a:prstGeom prst="rect">
            <a:avLst/>
          </a:prstGeom>
          <a:solidFill>
            <a:srgbClr val="FFBE0A"/>
          </a:solidFill>
          <a:ln w="9525">
            <a:solidFill>
              <a:schemeClr val="tx1"/>
            </a:solidFill>
            <a:miter lim="800000"/>
            <a:headEnd/>
            <a:tailEnd/>
          </a:ln>
        </p:spPr>
        <p:txBody>
          <a:bodyPr wrap="none" anchor="ctr">
            <a:prstTxWarp prst="textNoShape">
              <a:avLst/>
            </a:prstTxWarp>
          </a:bodyPr>
          <a:lstStyle/>
          <a:p>
            <a:pPr algn="ctr"/>
            <a:endParaRPr lang="en-US" dirty="0">
              <a:ea typeface="ＭＳ Ｐゴシック" pitchFamily="-109" charset="-128"/>
              <a:cs typeface="ＭＳ Ｐゴシック" pitchFamily="-109" charset="-128"/>
            </a:endParaRPr>
          </a:p>
        </p:txBody>
      </p:sp>
      <p:sp>
        <p:nvSpPr>
          <p:cNvPr id="34837" name="Text Box 24"/>
          <p:cNvSpPr txBox="1">
            <a:spLocks noChangeArrowheads="1"/>
          </p:cNvSpPr>
          <p:nvPr/>
        </p:nvSpPr>
        <p:spPr bwMode="auto">
          <a:xfrm>
            <a:off x="98425" y="4262438"/>
            <a:ext cx="8969375" cy="2062162"/>
          </a:xfrm>
          <a:prstGeom prst="rect">
            <a:avLst/>
          </a:prstGeom>
          <a:solidFill>
            <a:srgbClr val="FFFE00"/>
          </a:solidFill>
          <a:ln w="9525">
            <a:noFill/>
            <a:miter lim="800000"/>
            <a:headEnd/>
            <a:tailEnd/>
          </a:ln>
        </p:spPr>
        <p:txBody>
          <a:bodyPr>
            <a:prstTxWarp prst="textNoShape">
              <a:avLst/>
            </a:prstTxWarp>
            <a:spAutoFit/>
          </a:bodyPr>
          <a:lstStyle/>
          <a:p>
            <a:pPr marL="457200" indent="-457200"/>
            <a:r>
              <a:rPr lang="en-US" sz="2000" dirty="0">
                <a:solidFill>
                  <a:srgbClr val="3366FF"/>
                </a:solidFill>
              </a:rPr>
              <a:t>Unique features of heavy ion direct drive can maximize drive efficiency:</a:t>
            </a:r>
          </a:p>
          <a:p>
            <a:pPr marL="457200" indent="-457200"/>
            <a:r>
              <a:rPr lang="en-US" dirty="0">
                <a:solidFill>
                  <a:srgbClr val="000000"/>
                </a:solidFill>
                <a:ea typeface="ＭＳ Ｐゴシック" pitchFamily="-109" charset="-128"/>
                <a:cs typeface="ＭＳ Ｐゴシック" pitchFamily="-109" charset="-128"/>
              </a:rPr>
              <a:t> 1. Passive approach: Ion beam heating causes electron thermal speed to go above ion velocity ==&gt;  range lengthens, and ion beam can stay close to ablation front, (if ion energy is sufficiently low) </a:t>
            </a:r>
          </a:p>
          <a:p>
            <a:pPr marL="457200" indent="-457200"/>
            <a:endParaRPr lang="en-US" dirty="0">
              <a:solidFill>
                <a:srgbClr val="000000"/>
              </a:solidFill>
              <a:ea typeface="ＭＳ Ｐゴシック" pitchFamily="-109" charset="-128"/>
              <a:cs typeface="ＭＳ Ｐゴシック" pitchFamily="-109" charset="-128"/>
            </a:endParaRPr>
          </a:p>
          <a:p>
            <a:pPr marL="457200" indent="-457200">
              <a:buFont typeface="Times" pitchFamily="-109" charset="0"/>
              <a:buNone/>
            </a:pPr>
            <a:r>
              <a:rPr lang="en-US" dirty="0">
                <a:solidFill>
                  <a:srgbClr val="000000"/>
                </a:solidFill>
                <a:ea typeface="ＭＳ Ｐゴシック" pitchFamily="-109" charset="-128"/>
                <a:cs typeface="ＭＳ Ｐゴシック" pitchFamily="-109" charset="-128"/>
              </a:rPr>
              <a:t>2. Active approach: Ramping ion beam energy over the course of the pulse, will also increase range. </a:t>
            </a:r>
          </a:p>
        </p:txBody>
      </p:sp>
      <p:sp>
        <p:nvSpPr>
          <p:cNvPr id="34838" name="Text Box 25"/>
          <p:cNvSpPr txBox="1">
            <a:spLocks noChangeArrowheads="1"/>
          </p:cNvSpPr>
          <p:nvPr/>
        </p:nvSpPr>
        <p:spPr bwMode="auto">
          <a:xfrm>
            <a:off x="60325" y="1482725"/>
            <a:ext cx="1187450" cy="366713"/>
          </a:xfrm>
          <a:prstGeom prst="rect">
            <a:avLst/>
          </a:prstGeom>
          <a:noFill/>
          <a:ln w="9525">
            <a:noFill/>
            <a:miter lim="800000"/>
            <a:headEnd/>
            <a:tailEnd/>
          </a:ln>
        </p:spPr>
        <p:txBody>
          <a:bodyPr wrap="none">
            <a:prstTxWarp prst="textNoShape">
              <a:avLst/>
            </a:prstTxWarp>
            <a:spAutoFit/>
          </a:bodyPr>
          <a:lstStyle/>
          <a:p>
            <a:r>
              <a:rPr lang="en-US" dirty="0">
                <a:ea typeface="ＭＳ Ｐゴシック" pitchFamily="-109" charset="-128"/>
                <a:cs typeface="ＭＳ Ｐゴシック" pitchFamily="-109" charset="-128"/>
              </a:rPr>
              <a:t>Ion beam</a:t>
            </a:r>
          </a:p>
        </p:txBody>
      </p:sp>
      <p:sp>
        <p:nvSpPr>
          <p:cNvPr id="34839" name="Text Box 26"/>
          <p:cNvSpPr txBox="1">
            <a:spLocks noChangeArrowheads="1"/>
          </p:cNvSpPr>
          <p:nvPr/>
        </p:nvSpPr>
        <p:spPr bwMode="auto">
          <a:xfrm>
            <a:off x="2181225" y="3768725"/>
            <a:ext cx="1682750" cy="366713"/>
          </a:xfrm>
          <a:prstGeom prst="rect">
            <a:avLst/>
          </a:prstGeom>
          <a:noFill/>
          <a:ln w="9525">
            <a:noFill/>
            <a:miter lim="800000"/>
            <a:headEnd/>
            <a:tailEnd/>
          </a:ln>
        </p:spPr>
        <p:txBody>
          <a:bodyPr wrap="none">
            <a:prstTxWarp prst="textNoShape">
              <a:avLst/>
            </a:prstTxWarp>
            <a:spAutoFit/>
          </a:bodyPr>
          <a:lstStyle/>
          <a:p>
            <a:r>
              <a:rPr lang="en-US" dirty="0">
                <a:ea typeface="ＭＳ Ｐゴシック" pitchFamily="-109" charset="-128"/>
                <a:cs typeface="ＭＳ Ｐゴシック" pitchFamily="-109" charset="-128"/>
              </a:rPr>
              <a:t>Ablation front</a:t>
            </a:r>
          </a:p>
        </p:txBody>
      </p:sp>
      <p:sp>
        <p:nvSpPr>
          <p:cNvPr id="34840" name="Line 27"/>
          <p:cNvSpPr>
            <a:spLocks noChangeShapeType="1"/>
          </p:cNvSpPr>
          <p:nvPr/>
        </p:nvSpPr>
        <p:spPr bwMode="auto">
          <a:xfrm flipH="1" flipV="1">
            <a:off x="2692400" y="3378200"/>
            <a:ext cx="215900" cy="457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p>
        </p:txBody>
      </p:sp>
      <p:sp>
        <p:nvSpPr>
          <p:cNvPr id="34841" name="Text Box 28"/>
          <p:cNvSpPr txBox="1">
            <a:spLocks noChangeArrowheads="1"/>
          </p:cNvSpPr>
          <p:nvPr/>
        </p:nvSpPr>
        <p:spPr bwMode="auto">
          <a:xfrm>
            <a:off x="838200" y="1066800"/>
            <a:ext cx="3525838" cy="366713"/>
          </a:xfrm>
          <a:prstGeom prst="rect">
            <a:avLst/>
          </a:prstGeom>
          <a:noFill/>
          <a:ln w="9525">
            <a:noFill/>
            <a:miter lim="800000"/>
            <a:headEnd/>
            <a:tailEnd/>
          </a:ln>
        </p:spPr>
        <p:txBody>
          <a:bodyPr wrap="none">
            <a:prstTxWarp prst="textNoShape">
              <a:avLst/>
            </a:prstTxWarp>
            <a:spAutoFit/>
          </a:bodyPr>
          <a:lstStyle/>
          <a:p>
            <a:r>
              <a:rPr lang="en-US" dirty="0">
                <a:ea typeface="ＭＳ Ｐゴシック" pitchFamily="-109" charset="-128"/>
                <a:cs typeface="ＭＳ Ｐゴシック" pitchFamily="-109" charset="-128"/>
              </a:rPr>
              <a:t>Ion beam initially heats ablator</a:t>
            </a:r>
          </a:p>
        </p:txBody>
      </p:sp>
      <p:sp>
        <p:nvSpPr>
          <p:cNvPr id="34842" name="Text Box 30"/>
          <p:cNvSpPr txBox="1">
            <a:spLocks noChangeArrowheads="1"/>
          </p:cNvSpPr>
          <p:nvPr/>
        </p:nvSpPr>
        <p:spPr bwMode="auto">
          <a:xfrm>
            <a:off x="0" y="2625725"/>
            <a:ext cx="1619250" cy="366713"/>
          </a:xfrm>
          <a:prstGeom prst="rect">
            <a:avLst/>
          </a:prstGeom>
          <a:noFill/>
          <a:ln w="9525">
            <a:noFill/>
            <a:miter lim="800000"/>
            <a:headEnd/>
            <a:tailEnd/>
          </a:ln>
        </p:spPr>
        <p:txBody>
          <a:bodyPr wrap="none">
            <a:prstTxWarp prst="textNoShape">
              <a:avLst/>
            </a:prstTxWarp>
            <a:spAutoFit/>
          </a:bodyPr>
          <a:lstStyle/>
          <a:p>
            <a:r>
              <a:rPr lang="en-US" dirty="0">
                <a:ea typeface="ＭＳ Ｐゴシック" pitchFamily="-109" charset="-128"/>
                <a:cs typeface="ＭＳ Ｐゴシック" pitchFamily="-109" charset="-128"/>
              </a:rPr>
              <a:t>Later in time:</a:t>
            </a:r>
          </a:p>
        </p:txBody>
      </p:sp>
      <p:sp>
        <p:nvSpPr>
          <p:cNvPr id="34843" name="Text Box 31"/>
          <p:cNvSpPr txBox="1">
            <a:spLocks noChangeArrowheads="1"/>
          </p:cNvSpPr>
          <p:nvPr/>
        </p:nvSpPr>
        <p:spPr bwMode="auto">
          <a:xfrm>
            <a:off x="101600" y="2943225"/>
            <a:ext cx="184150" cy="366713"/>
          </a:xfrm>
          <a:prstGeom prst="rect">
            <a:avLst/>
          </a:prstGeom>
          <a:noFill/>
          <a:ln w="9525">
            <a:noFill/>
            <a:miter lim="800000"/>
            <a:headEnd/>
            <a:tailEnd/>
          </a:ln>
        </p:spPr>
        <p:txBody>
          <a:bodyPr wrap="none">
            <a:prstTxWarp prst="textNoShape">
              <a:avLst/>
            </a:prstTxWarp>
            <a:spAutoFit/>
          </a:bodyPr>
          <a:lstStyle/>
          <a:p>
            <a:endParaRPr lang="en-US" dirty="0">
              <a:ea typeface="ＭＳ Ｐゴシック" pitchFamily="-109" charset="-128"/>
              <a:cs typeface="ＭＳ Ｐゴシック" pitchFamily="-109" charset="-128"/>
            </a:endParaRPr>
          </a:p>
        </p:txBody>
      </p:sp>
      <p:sp>
        <p:nvSpPr>
          <p:cNvPr id="34844" name="Text Box 32"/>
          <p:cNvSpPr txBox="1">
            <a:spLocks noChangeArrowheads="1"/>
          </p:cNvSpPr>
          <p:nvPr/>
        </p:nvSpPr>
        <p:spPr bwMode="auto">
          <a:xfrm>
            <a:off x="631825" y="3400425"/>
            <a:ext cx="1250950" cy="641350"/>
          </a:xfrm>
          <a:prstGeom prst="rect">
            <a:avLst/>
          </a:prstGeom>
          <a:noFill/>
          <a:ln w="9525">
            <a:noFill/>
            <a:miter lim="800000"/>
            <a:headEnd/>
            <a:tailEnd/>
          </a:ln>
        </p:spPr>
        <p:txBody>
          <a:bodyPr>
            <a:prstTxWarp prst="textNoShape">
              <a:avLst/>
            </a:prstTxWarp>
            <a:spAutoFit/>
          </a:bodyPr>
          <a:lstStyle/>
          <a:p>
            <a:r>
              <a:rPr lang="en-US" dirty="0">
                <a:ea typeface="ＭＳ Ｐゴシック" pitchFamily="-109" charset="-128"/>
                <a:cs typeface="ＭＳ Ｐゴシック" pitchFamily="-109" charset="-128"/>
              </a:rPr>
              <a:t>Blow-off plasma</a:t>
            </a:r>
          </a:p>
        </p:txBody>
      </p:sp>
      <p:sp>
        <p:nvSpPr>
          <p:cNvPr id="34845" name="Text Box 33"/>
          <p:cNvSpPr txBox="1">
            <a:spLocks noChangeArrowheads="1"/>
          </p:cNvSpPr>
          <p:nvPr/>
        </p:nvSpPr>
        <p:spPr bwMode="auto">
          <a:xfrm>
            <a:off x="2600325" y="2679700"/>
            <a:ext cx="700088" cy="366713"/>
          </a:xfrm>
          <a:prstGeom prst="rect">
            <a:avLst/>
          </a:prstGeom>
          <a:noFill/>
          <a:ln w="9525">
            <a:noFill/>
            <a:miter lim="800000"/>
            <a:headEnd/>
            <a:tailEnd/>
          </a:ln>
        </p:spPr>
        <p:txBody>
          <a:bodyPr wrap="none">
            <a:prstTxWarp prst="textNoShape">
              <a:avLst/>
            </a:prstTxWarp>
            <a:spAutoFit/>
          </a:bodyPr>
          <a:lstStyle/>
          <a:p>
            <a:r>
              <a:rPr lang="en-US" i="1" dirty="0">
                <a:latin typeface="Times" pitchFamily="-109" charset="0"/>
                <a:ea typeface="ＭＳ Ｐゴシック" pitchFamily="-109" charset="-128"/>
                <a:cs typeface="ＭＳ Ｐゴシック" pitchFamily="-109" charset="-128"/>
              </a:rPr>
              <a:t>v </a:t>
            </a:r>
            <a:r>
              <a:rPr lang="en-US" dirty="0">
                <a:ea typeface="ＭＳ Ｐゴシック" pitchFamily="-109" charset="-128"/>
                <a:cs typeface="ＭＳ Ｐゴシック" pitchFamily="-109" charset="-128"/>
              </a:rPr>
              <a:t>~ </a:t>
            </a:r>
            <a:r>
              <a:rPr lang="en-US" i="1" dirty="0">
                <a:latin typeface="Times" pitchFamily="-109" charset="0"/>
                <a:ea typeface="ＭＳ Ｐゴシック" pitchFamily="-109" charset="-128"/>
                <a:cs typeface="ＭＳ Ｐゴシック" pitchFamily="-109" charset="-128"/>
              </a:rPr>
              <a:t>c</a:t>
            </a:r>
            <a:r>
              <a:rPr lang="en-US" i="1" baseline="-25000" dirty="0">
                <a:latin typeface="Times" pitchFamily="-109" charset="0"/>
                <a:ea typeface="ＭＳ Ｐゴシック" pitchFamily="-109" charset="-128"/>
                <a:cs typeface="ＭＳ Ｐゴシック" pitchFamily="-109" charset="-128"/>
              </a:rPr>
              <a:t>s</a:t>
            </a:r>
            <a:endParaRPr lang="en-US" dirty="0">
              <a:ea typeface="ＭＳ Ｐゴシック" pitchFamily="-109" charset="-128"/>
              <a:cs typeface="ＭＳ Ｐゴシック" pitchFamily="-109" charset="-128"/>
            </a:endParaRPr>
          </a:p>
        </p:txBody>
      </p:sp>
      <p:pic>
        <p:nvPicPr>
          <p:cNvPr id="34846" name="Picture 34"/>
          <p:cNvPicPr>
            <a:picLocks noChangeAspect="1" noChangeArrowheads="1"/>
          </p:cNvPicPr>
          <p:nvPr/>
        </p:nvPicPr>
        <p:blipFill>
          <a:blip r:embed="rId2"/>
          <a:srcRect/>
          <a:stretch>
            <a:fillRect/>
          </a:stretch>
        </p:blipFill>
        <p:spPr bwMode="auto">
          <a:xfrm>
            <a:off x="5257800" y="838200"/>
            <a:ext cx="3162300" cy="2578100"/>
          </a:xfrm>
          <a:prstGeom prst="rect">
            <a:avLst/>
          </a:prstGeom>
          <a:noFill/>
          <a:ln w="12700">
            <a:noFill/>
            <a:miter lim="800000"/>
            <a:headEnd/>
            <a:tailEnd/>
          </a:ln>
        </p:spPr>
      </p:pic>
      <p:sp>
        <p:nvSpPr>
          <p:cNvPr id="34847" name="Text Box 29"/>
          <p:cNvSpPr txBox="1">
            <a:spLocks noChangeArrowheads="1"/>
          </p:cNvSpPr>
          <p:nvPr/>
        </p:nvSpPr>
        <p:spPr bwMode="auto">
          <a:xfrm>
            <a:off x="4741863" y="3276600"/>
            <a:ext cx="4249737" cy="923925"/>
          </a:xfrm>
          <a:prstGeom prst="rect">
            <a:avLst/>
          </a:prstGeom>
          <a:noFill/>
          <a:ln w="9525">
            <a:noFill/>
            <a:miter lim="800000"/>
            <a:headEnd/>
            <a:tailEnd/>
          </a:ln>
        </p:spPr>
        <p:txBody>
          <a:bodyPr wrap="none">
            <a:prstTxWarp prst="textNoShape">
              <a:avLst/>
            </a:prstTxWarp>
            <a:spAutoFit/>
          </a:bodyPr>
          <a:lstStyle/>
          <a:p>
            <a:r>
              <a:rPr lang="en-US" dirty="0">
                <a:ea typeface="ＭＳ Ｐゴシック" pitchFamily="-109" charset="-128"/>
                <a:cs typeface="ＭＳ Ｐゴシック" pitchFamily="-109" charset="-128"/>
              </a:rPr>
              <a:t>Ablation front would separate from</a:t>
            </a:r>
          </a:p>
          <a:p>
            <a:r>
              <a:rPr lang="en-US" dirty="0">
                <a:ea typeface="ＭＳ Ｐゴシック" pitchFamily="-109" charset="-128"/>
                <a:cs typeface="ＭＳ Ｐゴシック" pitchFamily="-109" charset="-128"/>
              </a:rPr>
              <a:t>location where energy is deposited</a:t>
            </a:r>
          </a:p>
          <a:p>
            <a:r>
              <a:rPr lang="en-US" dirty="0">
                <a:ea typeface="ＭＳ Ｐゴシック" pitchFamily="-109" charset="-128"/>
                <a:cs typeface="ＭＳ Ｐゴシック" pitchFamily="-109" charset="-128"/>
              </a:rPr>
              <a:t>==&gt; Potential low coupling efficiency</a:t>
            </a:r>
          </a:p>
        </p:txBody>
      </p:sp>
      <p:sp>
        <p:nvSpPr>
          <p:cNvPr id="34848" name="Line 35"/>
          <p:cNvSpPr>
            <a:spLocks noChangeShapeType="1"/>
          </p:cNvSpPr>
          <p:nvPr/>
        </p:nvSpPr>
        <p:spPr bwMode="auto">
          <a:xfrm>
            <a:off x="381000" y="990600"/>
            <a:ext cx="8382000" cy="0"/>
          </a:xfrm>
          <a:prstGeom prst="line">
            <a:avLst/>
          </a:prstGeom>
          <a:noFill/>
          <a:ln w="12700">
            <a:solidFill>
              <a:srgbClr val="00279F"/>
            </a:solidFill>
            <a:round/>
            <a:headEnd/>
            <a:tailEnd/>
          </a:ln>
        </p:spPr>
        <p:txBody>
          <a:bodyPr wrap="none" anchor="ctr">
            <a:prstTxWarp prst="textNoShape">
              <a:avLst/>
            </a:prstTxWarp>
          </a:bodyPr>
          <a:lstStyle/>
          <a:p>
            <a:endParaRPr lang="en-US" dirty="0"/>
          </a:p>
        </p:txBody>
      </p:sp>
      <p:sp>
        <p:nvSpPr>
          <p:cNvPr id="34849" name="Line 36"/>
          <p:cNvSpPr>
            <a:spLocks noChangeShapeType="1"/>
          </p:cNvSpPr>
          <p:nvPr/>
        </p:nvSpPr>
        <p:spPr bwMode="auto">
          <a:xfrm flipH="1" flipV="1">
            <a:off x="4343400" y="3429000"/>
            <a:ext cx="457200" cy="7620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34850" name="Line 37"/>
          <p:cNvSpPr>
            <a:spLocks noChangeShapeType="1"/>
          </p:cNvSpPr>
          <p:nvPr/>
        </p:nvSpPr>
        <p:spPr bwMode="auto">
          <a:xfrm flipV="1">
            <a:off x="4724400" y="2209800"/>
            <a:ext cx="850900" cy="11430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34851" name="Line 38"/>
          <p:cNvSpPr>
            <a:spLocks noChangeShapeType="1"/>
          </p:cNvSpPr>
          <p:nvPr/>
        </p:nvSpPr>
        <p:spPr bwMode="auto">
          <a:xfrm>
            <a:off x="4800600" y="1066800"/>
            <a:ext cx="850900" cy="15240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34852" name="Line 39"/>
          <p:cNvSpPr>
            <a:spLocks noChangeShapeType="1"/>
          </p:cNvSpPr>
          <p:nvPr/>
        </p:nvSpPr>
        <p:spPr bwMode="auto">
          <a:xfrm flipV="1">
            <a:off x="4800600" y="2667000"/>
            <a:ext cx="774700" cy="22860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34853" name="Line 40"/>
          <p:cNvSpPr>
            <a:spLocks noChangeShapeType="1"/>
          </p:cNvSpPr>
          <p:nvPr/>
        </p:nvSpPr>
        <p:spPr bwMode="auto">
          <a:xfrm flipV="1">
            <a:off x="4724400" y="1676400"/>
            <a:ext cx="850900" cy="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34854" name="Line 41"/>
          <p:cNvSpPr>
            <a:spLocks noChangeShapeType="1"/>
          </p:cNvSpPr>
          <p:nvPr/>
        </p:nvSpPr>
        <p:spPr bwMode="auto">
          <a:xfrm flipV="1">
            <a:off x="5029200" y="3048000"/>
            <a:ext cx="698500" cy="30480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34855" name="Text Box 42"/>
          <p:cNvSpPr txBox="1">
            <a:spLocks noChangeArrowheads="1"/>
          </p:cNvSpPr>
          <p:nvPr/>
        </p:nvSpPr>
        <p:spPr bwMode="auto">
          <a:xfrm>
            <a:off x="6788150" y="2286000"/>
            <a:ext cx="2357438" cy="366713"/>
          </a:xfrm>
          <a:prstGeom prst="rect">
            <a:avLst/>
          </a:prstGeom>
          <a:noFill/>
          <a:ln w="12700">
            <a:noFill/>
            <a:miter lim="800000"/>
            <a:headEnd/>
            <a:tailEnd/>
          </a:ln>
        </p:spPr>
        <p:txBody>
          <a:bodyPr wrap="none">
            <a:prstTxWarp prst="textNoShape">
              <a:avLst/>
            </a:prstTxWarp>
            <a:spAutoFit/>
          </a:bodyPr>
          <a:lstStyle/>
          <a:p>
            <a:r>
              <a:rPr lang="en-US" dirty="0"/>
              <a:t>Direct drive capsule</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z="2000" dirty="0" smtClean="0">
                <a:ea typeface="ＭＳ Ｐゴシック" pitchFamily="-109" charset="-128"/>
                <a:cs typeface="ＭＳ Ｐゴシック" pitchFamily="-109" charset="-128"/>
              </a:rPr>
              <a:t>Recent heavy ion capsule designs by Perkins show NIF target yields at 1/4 to 1/3  the driver energy of NIF </a:t>
            </a:r>
          </a:p>
        </p:txBody>
      </p:sp>
      <p:pic>
        <p:nvPicPr>
          <p:cNvPr id="37891" name="Picture 3"/>
          <p:cNvPicPr>
            <a:picLocks noChangeAspect="1"/>
          </p:cNvPicPr>
          <p:nvPr/>
        </p:nvPicPr>
        <p:blipFill>
          <a:blip r:embed="rId2"/>
          <a:srcRect/>
          <a:stretch>
            <a:fillRect/>
          </a:stretch>
        </p:blipFill>
        <p:spPr bwMode="auto">
          <a:xfrm>
            <a:off x="0" y="990600"/>
            <a:ext cx="8978900" cy="5651500"/>
          </a:xfrm>
          <a:prstGeom prst="rect">
            <a:avLst/>
          </a:prstGeom>
          <a:noFill/>
          <a:ln w="9525">
            <a:noFill/>
            <a:miter lim="800000"/>
            <a:headEnd/>
            <a:tailEnd/>
          </a:ln>
        </p:spPr>
      </p:pic>
      <p:sp>
        <p:nvSpPr>
          <p:cNvPr id="37892" name="TextBox 4"/>
          <p:cNvSpPr txBox="1">
            <a:spLocks noChangeArrowheads="1"/>
          </p:cNvSpPr>
          <p:nvPr/>
        </p:nvSpPr>
        <p:spPr bwMode="auto">
          <a:xfrm>
            <a:off x="1662113" y="6477000"/>
            <a:ext cx="5957887" cy="369888"/>
          </a:xfrm>
          <a:prstGeom prst="rect">
            <a:avLst/>
          </a:prstGeom>
          <a:noFill/>
          <a:ln w="9525">
            <a:noFill/>
            <a:miter lim="800000"/>
            <a:headEnd/>
            <a:tailEnd/>
          </a:ln>
        </p:spPr>
        <p:txBody>
          <a:bodyPr wrap="none">
            <a:prstTxWarp prst="textNoShape">
              <a:avLst/>
            </a:prstTxWarp>
            <a:spAutoFit/>
          </a:bodyPr>
          <a:lstStyle/>
          <a:p>
            <a:r>
              <a:rPr lang="en-US" dirty="0"/>
              <a:t>(from J. Perkins et al, Hirschegg Presentation, 2009).</a:t>
            </a:r>
          </a:p>
        </p:txBody>
      </p:sp>
      <p:sp>
        <p:nvSpPr>
          <p:cNvPr id="5" name="Rectangle 4"/>
          <p:cNvSpPr/>
          <p:nvPr/>
        </p:nvSpPr>
        <p:spPr bwMode="auto">
          <a:xfrm>
            <a:off x="495300" y="4114800"/>
            <a:ext cx="8178800" cy="355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Helvetica" pitchFamily="-112" charset="0"/>
            </a:endParaRPr>
          </a:p>
        </p:txBody>
      </p:sp>
      <p:sp>
        <p:nvSpPr>
          <p:cNvPr id="6" name="Rectangle 5"/>
          <p:cNvSpPr/>
          <p:nvPr/>
        </p:nvSpPr>
        <p:spPr bwMode="auto">
          <a:xfrm>
            <a:off x="495300" y="4787900"/>
            <a:ext cx="8153400" cy="330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Helvetica" pitchFamily="-112" charset="0"/>
            </a:endParaRPr>
          </a:p>
        </p:txBody>
      </p:sp>
    </p:spTree>
  </p:cSld>
  <p:clrMapOvr>
    <a:masterClrMapping/>
  </p:clrMapOvr>
  <p:transition advClick="0" advTm="6000">
    <p:wipe dir="d"/>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a:ea typeface="ＭＳ Ｐゴシック" pitchFamily="-109" charset="-128"/>
                <a:cs typeface="ＭＳ Ｐゴシック" pitchFamily="-109" charset="-128"/>
              </a:rPr>
              <a:t>Conclusions</a:t>
            </a:r>
          </a:p>
        </p:txBody>
      </p:sp>
      <p:sp>
        <p:nvSpPr>
          <p:cNvPr id="40963" name="Text Box 3"/>
          <p:cNvSpPr txBox="1">
            <a:spLocks noChangeArrowheads="1"/>
          </p:cNvSpPr>
          <p:nvPr/>
        </p:nvSpPr>
        <p:spPr bwMode="auto">
          <a:xfrm>
            <a:off x="533400" y="1143000"/>
            <a:ext cx="8458200" cy="5847756"/>
          </a:xfrm>
          <a:prstGeom prst="rect">
            <a:avLst/>
          </a:prstGeom>
          <a:noFill/>
          <a:ln w="12700">
            <a:noFill/>
            <a:miter lim="800000"/>
            <a:headEnd/>
            <a:tailEnd/>
          </a:ln>
        </p:spPr>
        <p:txBody>
          <a:bodyPr wrap="square">
            <a:prstTxWarp prst="textNoShape">
              <a:avLst/>
            </a:prstTxWarp>
            <a:spAutoFit/>
          </a:bodyPr>
          <a:lstStyle/>
          <a:p>
            <a:r>
              <a:rPr lang="en-US" sz="1600" dirty="0"/>
              <a:t>NDCX II is being designed for both Warm Dense Matter (WDM) and Heavy Ion Fusion (HIF) applications</a:t>
            </a:r>
          </a:p>
          <a:p>
            <a:endParaRPr lang="en-US" sz="1600" dirty="0" smtClean="0"/>
          </a:p>
          <a:p>
            <a:r>
              <a:rPr lang="en-US" sz="1600" dirty="0" smtClean="0">
                <a:solidFill>
                  <a:srgbClr val="00279F"/>
                </a:solidFill>
              </a:rPr>
              <a:t>For </a:t>
            </a:r>
            <a:r>
              <a:rPr lang="en-US" sz="1600" dirty="0">
                <a:solidFill>
                  <a:srgbClr val="00279F"/>
                </a:solidFill>
              </a:rPr>
              <a:t>WDM</a:t>
            </a:r>
            <a:r>
              <a:rPr lang="en-US" sz="1600" dirty="0"/>
              <a:t>, several target geometries lead to warm dense matter conditions</a:t>
            </a:r>
          </a:p>
          <a:p>
            <a:r>
              <a:rPr lang="en-US" sz="1600" dirty="0"/>
              <a:t>	- planar targets at ~ 1 eV, .5 MBar are predicted;</a:t>
            </a:r>
          </a:p>
          <a:p>
            <a:r>
              <a:rPr lang="en-US" sz="1600" dirty="0"/>
              <a:t>	- cylindrical imploding bubbles will reach a few eV, 1 MBar</a:t>
            </a:r>
          </a:p>
          <a:p>
            <a:r>
              <a:rPr lang="en-US" sz="1600" dirty="0"/>
              <a:t>	- spherical imploding bubbles can reach ~10 eV, 10 Mbar</a:t>
            </a:r>
          </a:p>
          <a:p>
            <a:endParaRPr lang="en-US" sz="1600" dirty="0"/>
          </a:p>
          <a:p>
            <a:r>
              <a:rPr lang="en-US" sz="1600" dirty="0"/>
              <a:t>Foam dynamics are of interest for both </a:t>
            </a:r>
            <a:r>
              <a:rPr lang="en-US" sz="1600" dirty="0">
                <a:solidFill>
                  <a:srgbClr val="00279F"/>
                </a:solidFill>
              </a:rPr>
              <a:t>WDM</a:t>
            </a:r>
            <a:r>
              <a:rPr lang="en-US" sz="1600" dirty="0"/>
              <a:t> and </a:t>
            </a:r>
            <a:r>
              <a:rPr lang="en-US" sz="1600" dirty="0">
                <a:solidFill>
                  <a:srgbClr val="00279F"/>
                </a:solidFill>
              </a:rPr>
              <a:t>HIF</a:t>
            </a:r>
            <a:r>
              <a:rPr lang="en-US" sz="1600" dirty="0"/>
              <a:t> applications</a:t>
            </a:r>
            <a:r>
              <a:rPr lang="en-US" sz="1600" dirty="0" smtClean="0"/>
              <a:t>.</a:t>
            </a:r>
          </a:p>
          <a:p>
            <a:endParaRPr lang="en-US" sz="1600" dirty="0" smtClean="0"/>
          </a:p>
          <a:p>
            <a:r>
              <a:rPr lang="en-US" sz="1600" dirty="0" smtClean="0"/>
              <a:t>NDCX II pyrometry experiments should relatively easily be able to distinguish between specific equations of state (for example, QEOS and LEOS).  VISAR experiments may also be able to distinguish different EOS.</a:t>
            </a:r>
          </a:p>
          <a:p>
            <a:endParaRPr lang="en-US" sz="1600" dirty="0" smtClean="0"/>
          </a:p>
          <a:p>
            <a:r>
              <a:rPr lang="en-US" sz="1600" dirty="0">
                <a:solidFill>
                  <a:srgbClr val="00279F"/>
                </a:solidFill>
              </a:rPr>
              <a:t>For HIF</a:t>
            </a:r>
            <a:r>
              <a:rPr lang="en-US" sz="1600" dirty="0"/>
              <a:t>, we are exploring direct drive concepts that have high coupling efficiency, by utilizing temperature dependent range and ramped ion energy. NDCX II will be able to test key aspect of direct drive target concept: changing ion energy to keep ion deposition point close to ablation front.  Beam physics such as wobbler, and beaming bending can be tested</a:t>
            </a:r>
            <a:r>
              <a:rPr lang="en-US" sz="1600" dirty="0" smtClean="0"/>
              <a:t>.</a:t>
            </a:r>
          </a:p>
          <a:p>
            <a:endParaRPr lang="en-US" sz="1600" dirty="0" smtClean="0"/>
          </a:p>
          <a:p>
            <a:endParaRPr lang="en-US" dirty="0" smtClean="0"/>
          </a:p>
          <a:p>
            <a:endParaRPr lang="en-US" dirty="0" smtClean="0"/>
          </a:p>
          <a:p>
            <a:endParaRPr lang="en-US" dirty="0"/>
          </a:p>
        </p:txBody>
      </p:sp>
    </p:spTree>
  </p:cSld>
  <p:clrMapOvr>
    <a:masterClrMapping/>
  </p:clrMapOvr>
  <p:transition advClick="0" advTm="6000">
    <p:wipe dir="d"/>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ransition advClick="0" advTm="6000">
    <p:wipe dir="d"/>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smtClean="0">
                <a:ea typeface="ＭＳ Ｐゴシック" pitchFamily="-109" charset="-128"/>
                <a:cs typeface="ＭＳ Ｐゴシック" pitchFamily="-109" charset="-128"/>
              </a:rPr>
              <a:t>Typical data in foil targets shows heating from the prepulse and compressed pulse on NDCX I</a:t>
            </a:r>
          </a:p>
        </p:txBody>
      </p:sp>
      <p:pic>
        <p:nvPicPr>
          <p:cNvPr id="27651" name="Picture 4" descr="golddata.pdf"/>
          <p:cNvPicPr>
            <a:picLocks noChangeAspect="1"/>
          </p:cNvPicPr>
          <p:nvPr/>
        </p:nvPicPr>
        <p:blipFill>
          <a:blip r:embed="rId2"/>
          <a:srcRect/>
          <a:stretch>
            <a:fillRect/>
          </a:stretch>
        </p:blipFill>
        <p:spPr bwMode="auto">
          <a:xfrm>
            <a:off x="546100" y="1035050"/>
            <a:ext cx="8051800" cy="4787900"/>
          </a:xfrm>
          <a:prstGeom prst="rect">
            <a:avLst/>
          </a:prstGeom>
          <a:noFill/>
          <a:ln w="9525">
            <a:noFill/>
            <a:miter lim="800000"/>
            <a:headEnd/>
            <a:tailEnd/>
          </a:ln>
        </p:spPr>
      </p:pic>
      <p:sp>
        <p:nvSpPr>
          <p:cNvPr id="27652" name="TextBox 5"/>
          <p:cNvSpPr txBox="1">
            <a:spLocks noChangeArrowheads="1"/>
          </p:cNvSpPr>
          <p:nvPr/>
        </p:nvSpPr>
        <p:spPr bwMode="auto">
          <a:xfrm>
            <a:off x="533400" y="5715000"/>
            <a:ext cx="8915400" cy="646113"/>
          </a:xfrm>
          <a:prstGeom prst="rect">
            <a:avLst/>
          </a:prstGeom>
          <a:noFill/>
          <a:ln w="9525">
            <a:noFill/>
            <a:miter lim="800000"/>
            <a:headEnd/>
            <a:tailEnd/>
          </a:ln>
        </p:spPr>
        <p:txBody>
          <a:bodyPr>
            <a:prstTxWarp prst="textNoShape">
              <a:avLst/>
            </a:prstTxWarp>
            <a:spAutoFit/>
          </a:bodyPr>
          <a:lstStyle/>
          <a:p>
            <a:r>
              <a:rPr lang="en-US" dirty="0"/>
              <a:t>Streak-spectrometer data in Au target showing transition from continuum emission to emission lines from heated gold</a:t>
            </a:r>
          </a:p>
        </p:txBody>
      </p:sp>
    </p:spTree>
  </p:cSld>
  <p:clrMapOvr>
    <a:masterClrMapping/>
  </p:clrMapOvr>
  <p:transition advClick="0" advTm="6000">
    <p:wipe dir="d"/>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Abstract</a:t>
            </a:r>
            <a:endParaRPr lang="en-US" dirty="0"/>
          </a:p>
        </p:txBody>
      </p:sp>
      <p:sp>
        <p:nvSpPr>
          <p:cNvPr id="3" name="Content Placeholder 2"/>
          <p:cNvSpPr>
            <a:spLocks noGrp="1"/>
          </p:cNvSpPr>
          <p:nvPr>
            <p:ph idx="1"/>
          </p:nvPr>
        </p:nvSpPr>
        <p:spPr>
          <a:xfrm>
            <a:off x="381000" y="1066800"/>
            <a:ext cx="8382000" cy="5130800"/>
          </a:xfrm>
        </p:spPr>
        <p:txBody>
          <a:bodyPr/>
          <a:lstStyle/>
          <a:p>
            <a:pPr marL="0" indent="0"/>
            <a:r>
              <a:rPr lang="en-US" sz="1800" dirty="0" smtClean="0"/>
              <a:t>The Neutralized Drift Compression Experiment II (NDCX II) is an induction accelerator now planned for completion in 2011. The baseline design calls for a 3 MeV, 30 A Li</a:t>
            </a:r>
            <a:r>
              <a:rPr lang="en-US" sz="1800" baseline="30000" dirty="0" smtClean="0"/>
              <a:t>+</a:t>
            </a:r>
            <a:r>
              <a:rPr lang="en-US" sz="1800" dirty="0" smtClean="0"/>
              <a:t> ion beam, delivered in a bunch with characteristic pulse duration of 1 ns, and transverse dimension of order 1 mm.  The purpose of NDCX II is to carry out experimental studies of material in the warm dense matter regime, and ion beam/hydrodynamic coupling experiments relevant to heavy ion based inertial fusion energy. In preparation for this new machine, we have carried out hydrodynamic simulations of ion-beam-heated, metallic targets, connecting observable quantities with the simulated density, temperature, and velocity. Simulated target geometries include spherical and cylindrical bubbles (to create enhanced regions of higher pressure and temperature), in addition to planar solid and planar foam targets. Pulse formats include single pulses of fixed ion energy, and double pulses with varied energy (or single pulses with ion energy that changes over the pulse) to investigate ion coupling efficiency, motivated by simulations of ion driven direct drive capsules that have shown high coupling efficiencies at low total pulse energy (&lt; 1 MJ). </a:t>
            </a:r>
            <a:endParaRPr lang="en-US" sz="1800" dirty="0"/>
          </a:p>
        </p:txBody>
      </p:sp>
    </p:spTree>
  </p:cSld>
  <p:clrMapOvr>
    <a:masterClrMapping/>
  </p:clrMapOvr>
  <p:transition advClick="0" advTm="6000">
    <p:wipe dir="d"/>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1219200"/>
            <a:ext cx="6858000" cy="5153353"/>
          </a:xfrm>
          <a:prstGeom prst="rect">
            <a:avLst/>
          </a:prstGeom>
        </p:spPr>
      </p:pic>
      <p:sp>
        <p:nvSpPr>
          <p:cNvPr id="5" name="TextBox 4"/>
          <p:cNvSpPr txBox="1"/>
          <p:nvPr/>
        </p:nvSpPr>
        <p:spPr>
          <a:xfrm>
            <a:off x="7391400" y="2133600"/>
            <a:ext cx="1569886" cy="2031325"/>
          </a:xfrm>
          <a:prstGeom prst="rect">
            <a:avLst/>
          </a:prstGeom>
          <a:noFill/>
        </p:spPr>
        <p:txBody>
          <a:bodyPr wrap="none" rtlCol="0">
            <a:spAutoFit/>
          </a:bodyPr>
          <a:lstStyle/>
          <a:p>
            <a:r>
              <a:rPr lang="en-US" dirty="0" smtClean="0"/>
              <a:t>From </a:t>
            </a:r>
          </a:p>
          <a:p>
            <a:r>
              <a:rPr lang="en-US" dirty="0" smtClean="0"/>
              <a:t>presentation</a:t>
            </a:r>
          </a:p>
          <a:p>
            <a:r>
              <a:rPr lang="en-US" dirty="0" smtClean="0"/>
              <a:t>by </a:t>
            </a:r>
          </a:p>
          <a:p>
            <a:r>
              <a:rPr lang="en-US" dirty="0" smtClean="0"/>
              <a:t>Dmitry</a:t>
            </a:r>
          </a:p>
          <a:p>
            <a:r>
              <a:rPr lang="en-US" dirty="0" smtClean="0"/>
              <a:t>Nikolaev</a:t>
            </a:r>
          </a:p>
          <a:p>
            <a:r>
              <a:rPr lang="en-US" dirty="0" smtClean="0"/>
              <a:t>July 6, 2009,</a:t>
            </a:r>
          </a:p>
          <a:p>
            <a:r>
              <a:rPr lang="en-US" dirty="0" smtClean="0"/>
              <a:t>LBNL</a:t>
            </a:r>
            <a:endParaRPr lang="en-US" dirty="0"/>
          </a:p>
        </p:txBody>
      </p:sp>
      <p:sp>
        <p:nvSpPr>
          <p:cNvPr id="6" name="TextBox 5"/>
          <p:cNvSpPr txBox="1"/>
          <p:nvPr/>
        </p:nvSpPr>
        <p:spPr>
          <a:xfrm>
            <a:off x="381000" y="152400"/>
            <a:ext cx="8382000" cy="830997"/>
          </a:xfrm>
          <a:prstGeom prst="rect">
            <a:avLst/>
          </a:prstGeom>
          <a:noFill/>
        </p:spPr>
        <p:txBody>
          <a:bodyPr wrap="square" rtlCol="0">
            <a:spAutoFit/>
          </a:bodyPr>
          <a:lstStyle/>
          <a:p>
            <a:r>
              <a:rPr lang="en-US" sz="2400" dirty="0" smtClean="0">
                <a:ln>
                  <a:solidFill>
                    <a:srgbClr val="0228FF"/>
                  </a:solidFill>
                </a:ln>
              </a:rPr>
              <a:t>Theories and experiments place critical point between 5500 K and 11000 K (0.47 eV and 0.945 eV)</a:t>
            </a:r>
            <a:endParaRPr lang="en-US" sz="2400" dirty="0">
              <a:ln>
                <a:solidFill>
                  <a:srgbClr val="0228FF"/>
                </a:solidFill>
              </a:ln>
            </a:endParaRPr>
          </a:p>
        </p:txBody>
      </p:sp>
    </p:spTree>
  </p:cSld>
  <p:clrMapOvr>
    <a:masterClrMapping/>
  </p:clrMapOvr>
  <p:transition advClick="0" advTm="6000">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smtClean="0">
                <a:ea typeface="ＭＳ Ｐゴシック" pitchFamily="-109" charset="-128"/>
                <a:cs typeface="ＭＳ Ｐゴシック" pitchFamily="-109" charset="-128"/>
              </a:rPr>
              <a:t>Is NDCX II near an optimum in tradeoff between pulse energy vs. pulse duration?</a:t>
            </a:r>
          </a:p>
        </p:txBody>
      </p:sp>
      <p:pic>
        <p:nvPicPr>
          <p:cNvPr id="19459" name="Picture 3"/>
          <p:cNvPicPr>
            <a:picLocks noChangeAspect="1"/>
          </p:cNvPicPr>
          <p:nvPr/>
        </p:nvPicPr>
        <p:blipFill>
          <a:blip r:embed="rId2"/>
          <a:srcRect/>
          <a:stretch>
            <a:fillRect/>
          </a:stretch>
        </p:blipFill>
        <p:spPr bwMode="auto">
          <a:xfrm>
            <a:off x="1905000" y="2286000"/>
            <a:ext cx="4572000" cy="3086100"/>
          </a:xfrm>
          <a:prstGeom prst="rect">
            <a:avLst/>
          </a:prstGeom>
          <a:noFill/>
          <a:ln w="9525">
            <a:noFill/>
            <a:miter lim="800000"/>
            <a:headEnd/>
            <a:tailEnd/>
          </a:ln>
        </p:spPr>
      </p:pic>
      <p:sp>
        <p:nvSpPr>
          <p:cNvPr id="19460" name="TextBox 4"/>
          <p:cNvSpPr txBox="1">
            <a:spLocks noChangeArrowheads="1"/>
          </p:cNvSpPr>
          <p:nvPr/>
        </p:nvSpPr>
        <p:spPr bwMode="auto">
          <a:xfrm>
            <a:off x="914400" y="1143000"/>
            <a:ext cx="7829550" cy="646113"/>
          </a:xfrm>
          <a:prstGeom prst="rect">
            <a:avLst/>
          </a:prstGeom>
          <a:noFill/>
          <a:ln w="9525">
            <a:noFill/>
            <a:miter lim="800000"/>
            <a:headEnd/>
            <a:tailEnd/>
          </a:ln>
        </p:spPr>
        <p:txBody>
          <a:bodyPr wrap="none">
            <a:prstTxWarp prst="textNoShape">
              <a:avLst/>
            </a:prstTxWarp>
            <a:spAutoFit/>
          </a:bodyPr>
          <a:lstStyle/>
          <a:p>
            <a:r>
              <a:rPr lang="en-US" dirty="0"/>
              <a:t>One figure of merit is central pressure in the foil, since it reflects both</a:t>
            </a:r>
          </a:p>
          <a:p>
            <a:r>
              <a:rPr lang="en-US" dirty="0"/>
              <a:t>high density and high temperature</a:t>
            </a:r>
          </a:p>
        </p:txBody>
      </p:sp>
      <p:sp>
        <p:nvSpPr>
          <p:cNvPr id="19461" name="TextBox 5"/>
          <p:cNvSpPr txBox="1">
            <a:spLocks noChangeArrowheads="1"/>
          </p:cNvSpPr>
          <p:nvPr/>
        </p:nvSpPr>
        <p:spPr bwMode="auto">
          <a:xfrm>
            <a:off x="4191000" y="2590800"/>
            <a:ext cx="2160588" cy="369888"/>
          </a:xfrm>
          <a:prstGeom prst="rect">
            <a:avLst/>
          </a:prstGeom>
          <a:noFill/>
          <a:ln w="9525">
            <a:noFill/>
            <a:miter lim="800000"/>
            <a:headEnd/>
            <a:tailEnd/>
          </a:ln>
        </p:spPr>
        <p:txBody>
          <a:bodyPr wrap="none">
            <a:prstTxWarp prst="textNoShape">
              <a:avLst/>
            </a:prstTxWarp>
            <a:spAutoFit/>
          </a:bodyPr>
          <a:lstStyle/>
          <a:p>
            <a:r>
              <a:rPr lang="en-US" dirty="0"/>
              <a:t>20 kJ/g (30 J/cm</a:t>
            </a:r>
            <a:r>
              <a:rPr lang="en-US" baseline="30000" dirty="0"/>
              <a:t>2</a:t>
            </a:r>
            <a:r>
              <a:rPr lang="en-US" dirty="0"/>
              <a:t>)</a:t>
            </a:r>
          </a:p>
        </p:txBody>
      </p:sp>
      <p:sp>
        <p:nvSpPr>
          <p:cNvPr id="19462" name="TextBox 6"/>
          <p:cNvSpPr txBox="1">
            <a:spLocks noChangeArrowheads="1"/>
          </p:cNvSpPr>
          <p:nvPr/>
        </p:nvSpPr>
        <p:spPr bwMode="auto">
          <a:xfrm>
            <a:off x="2971800" y="3352800"/>
            <a:ext cx="2117725" cy="369888"/>
          </a:xfrm>
          <a:prstGeom prst="rect">
            <a:avLst/>
          </a:prstGeom>
          <a:noFill/>
          <a:ln w="9525">
            <a:noFill/>
            <a:miter lim="800000"/>
            <a:headEnd/>
            <a:tailEnd/>
          </a:ln>
        </p:spPr>
        <p:txBody>
          <a:bodyPr wrap="none">
            <a:prstTxWarp prst="textNoShape">
              <a:avLst/>
            </a:prstTxWarp>
            <a:spAutoFit/>
          </a:bodyPr>
          <a:lstStyle/>
          <a:p>
            <a:r>
              <a:rPr lang="en-US" dirty="0"/>
              <a:t>10 kJ/g (15 J/cm</a:t>
            </a:r>
            <a:r>
              <a:rPr lang="en-US" baseline="30000" dirty="0"/>
              <a:t>2</a:t>
            </a:r>
            <a:r>
              <a:rPr lang="en-US" dirty="0"/>
              <a:t>)</a:t>
            </a:r>
          </a:p>
        </p:txBody>
      </p:sp>
      <p:cxnSp>
        <p:nvCxnSpPr>
          <p:cNvPr id="19463" name="Straight Connector 8"/>
          <p:cNvCxnSpPr>
            <a:cxnSpLocks noChangeShapeType="1"/>
          </p:cNvCxnSpPr>
          <p:nvPr/>
        </p:nvCxnSpPr>
        <p:spPr bwMode="auto">
          <a:xfrm rot="5400000">
            <a:off x="6324600" y="3657600"/>
            <a:ext cx="381000" cy="381000"/>
          </a:xfrm>
          <a:prstGeom prst="line">
            <a:avLst/>
          </a:prstGeom>
          <a:noFill/>
          <a:ln w="12700">
            <a:solidFill>
              <a:schemeClr val="tx1"/>
            </a:solidFill>
            <a:round/>
            <a:headEnd/>
            <a:tailEnd type="triangle" w="med" len="med"/>
          </a:ln>
        </p:spPr>
      </p:cxnSp>
      <p:sp>
        <p:nvSpPr>
          <p:cNvPr id="19464" name="TextBox 9"/>
          <p:cNvSpPr txBox="1">
            <a:spLocks noChangeArrowheads="1"/>
          </p:cNvSpPr>
          <p:nvPr/>
        </p:nvSpPr>
        <p:spPr bwMode="auto">
          <a:xfrm>
            <a:off x="6705600" y="3352800"/>
            <a:ext cx="1595438" cy="369888"/>
          </a:xfrm>
          <a:prstGeom prst="rect">
            <a:avLst/>
          </a:prstGeom>
          <a:noFill/>
          <a:ln w="9525">
            <a:noFill/>
            <a:miter lim="800000"/>
            <a:headEnd/>
            <a:tailEnd/>
          </a:ln>
        </p:spPr>
        <p:txBody>
          <a:bodyPr wrap="none">
            <a:prstTxWarp prst="textNoShape">
              <a:avLst/>
            </a:prstTxWarp>
            <a:spAutoFit/>
          </a:bodyPr>
          <a:lstStyle/>
          <a:p>
            <a:r>
              <a:rPr lang="en-US" dirty="0"/>
              <a:t>Design point</a:t>
            </a:r>
          </a:p>
        </p:txBody>
      </p:sp>
      <p:sp>
        <p:nvSpPr>
          <p:cNvPr id="19465" name="TextBox 10"/>
          <p:cNvSpPr txBox="1">
            <a:spLocks noChangeArrowheads="1"/>
          </p:cNvSpPr>
          <p:nvPr/>
        </p:nvSpPr>
        <p:spPr bwMode="auto">
          <a:xfrm>
            <a:off x="2819400" y="2057400"/>
            <a:ext cx="3109913" cy="369888"/>
          </a:xfrm>
          <a:prstGeom prst="rect">
            <a:avLst/>
          </a:prstGeom>
          <a:noFill/>
          <a:ln w="9525">
            <a:noFill/>
            <a:miter lim="800000"/>
            <a:headEnd/>
            <a:tailEnd/>
          </a:ln>
        </p:spPr>
        <p:txBody>
          <a:bodyPr wrap="none">
            <a:prstTxWarp prst="textNoShape">
              <a:avLst/>
            </a:prstTxWarp>
            <a:spAutoFit/>
          </a:bodyPr>
          <a:lstStyle/>
          <a:p>
            <a:r>
              <a:rPr lang="en-US" dirty="0"/>
              <a:t>Maximum central pressure</a:t>
            </a:r>
          </a:p>
        </p:txBody>
      </p:sp>
      <p:cxnSp>
        <p:nvCxnSpPr>
          <p:cNvPr id="19466" name="Straight Connector 12"/>
          <p:cNvCxnSpPr>
            <a:cxnSpLocks noChangeShapeType="1"/>
          </p:cNvCxnSpPr>
          <p:nvPr/>
        </p:nvCxnSpPr>
        <p:spPr bwMode="auto">
          <a:xfrm rot="10800000">
            <a:off x="4953000" y="4114800"/>
            <a:ext cx="1371600" cy="1588"/>
          </a:xfrm>
          <a:prstGeom prst="line">
            <a:avLst/>
          </a:prstGeom>
          <a:noFill/>
          <a:ln w="12700">
            <a:solidFill>
              <a:schemeClr val="tx1"/>
            </a:solidFill>
            <a:round/>
            <a:headEnd/>
            <a:tailEnd/>
          </a:ln>
        </p:spPr>
      </p:cxnSp>
      <p:cxnSp>
        <p:nvCxnSpPr>
          <p:cNvPr id="19467" name="Straight Connector 15"/>
          <p:cNvCxnSpPr>
            <a:cxnSpLocks noChangeShapeType="1"/>
          </p:cNvCxnSpPr>
          <p:nvPr/>
        </p:nvCxnSpPr>
        <p:spPr bwMode="auto">
          <a:xfrm rot="16200000" flipV="1">
            <a:off x="4598194" y="4801394"/>
            <a:ext cx="1230312" cy="12700"/>
          </a:xfrm>
          <a:prstGeom prst="line">
            <a:avLst/>
          </a:prstGeom>
          <a:noFill/>
          <a:ln w="12700">
            <a:solidFill>
              <a:schemeClr val="tx1"/>
            </a:solidFill>
            <a:round/>
            <a:headEnd/>
            <a:tailEnd type="triangle" w="med" len="med"/>
          </a:ln>
        </p:spPr>
      </p:cxnSp>
      <p:sp>
        <p:nvSpPr>
          <p:cNvPr id="19468" name="TextBox 17"/>
          <p:cNvSpPr txBox="1">
            <a:spLocks noChangeArrowheads="1"/>
          </p:cNvSpPr>
          <p:nvPr/>
        </p:nvSpPr>
        <p:spPr bwMode="auto">
          <a:xfrm>
            <a:off x="762000" y="5410200"/>
            <a:ext cx="8077200" cy="646113"/>
          </a:xfrm>
          <a:prstGeom prst="rect">
            <a:avLst/>
          </a:prstGeom>
          <a:noFill/>
          <a:ln w="9525">
            <a:noFill/>
            <a:miter lim="800000"/>
            <a:headEnd/>
            <a:tailEnd/>
          </a:ln>
        </p:spPr>
        <p:txBody>
          <a:bodyPr>
            <a:prstTxWarp prst="textNoShape">
              <a:avLst/>
            </a:prstTxWarp>
            <a:spAutoFit/>
          </a:bodyPr>
          <a:lstStyle/>
          <a:p>
            <a:r>
              <a:rPr lang="en-US" dirty="0"/>
              <a:t>Example:  If the pulse duration is reduced to 0.62 ns  and the pulse energy reduced to 10 kJ/g, the same central pressure is reached. </a:t>
            </a:r>
          </a:p>
        </p:txBody>
      </p:sp>
    </p:spTree>
  </p:cSld>
  <p:clrMapOvr>
    <a:masterClrMapping/>
  </p:clrMapOvr>
  <p:transition advClick="0" advTm="6000">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Complementary oral talks at IFSA cover other aspects of NDCX I and NDCX II</a:t>
            </a:r>
            <a:endParaRPr lang="en-US" dirty="0"/>
          </a:p>
        </p:txBody>
      </p:sp>
      <p:sp>
        <p:nvSpPr>
          <p:cNvPr id="3" name="Rectangle 2"/>
          <p:cNvSpPr/>
          <p:nvPr/>
        </p:nvSpPr>
        <p:spPr>
          <a:xfrm>
            <a:off x="609600" y="2895600"/>
            <a:ext cx="7924800" cy="923330"/>
          </a:xfrm>
          <a:prstGeom prst="rect">
            <a:avLst/>
          </a:prstGeom>
        </p:spPr>
        <p:txBody>
          <a:bodyPr wrap="square">
            <a:spAutoFit/>
          </a:bodyPr>
          <a:lstStyle/>
          <a:p>
            <a:r>
              <a:rPr lang="en-US" dirty="0" smtClean="0"/>
              <a:t>Oral 3.8.2 Alex Friedman, Wednesday, 9/9, 3:20 pm</a:t>
            </a:r>
          </a:p>
          <a:p>
            <a:r>
              <a:rPr lang="en-US" dirty="0" smtClean="0"/>
              <a:t>PHYSICS DESIGN FOR NDCX-II, A SHORT-PULSE ION BEAM DRIVER FOR NEAR-TERM WDM AND TARGET PHYSICS STUDIES</a:t>
            </a:r>
            <a:endParaRPr lang="en-US" dirty="0"/>
          </a:p>
        </p:txBody>
      </p:sp>
      <p:sp>
        <p:nvSpPr>
          <p:cNvPr id="4" name="TextBox 3"/>
          <p:cNvSpPr txBox="1"/>
          <p:nvPr/>
        </p:nvSpPr>
        <p:spPr>
          <a:xfrm>
            <a:off x="628754" y="1600200"/>
            <a:ext cx="6686446" cy="646331"/>
          </a:xfrm>
          <a:prstGeom prst="rect">
            <a:avLst/>
          </a:prstGeom>
          <a:noFill/>
        </p:spPr>
        <p:txBody>
          <a:bodyPr wrap="none" rtlCol="0">
            <a:spAutoFit/>
          </a:bodyPr>
          <a:lstStyle/>
          <a:p>
            <a:r>
              <a:rPr lang="en-US" dirty="0" smtClean="0"/>
              <a:t>Oral 3.8.1 Frank Bieniosek, Wednesday, 9/9,  3:00 pm</a:t>
            </a:r>
          </a:p>
          <a:p>
            <a:r>
              <a:rPr lang="en-US" dirty="0" smtClean="0"/>
              <a:t>ION-BEAM-DRIVEN WARM DENSE MATTER EXPERIMENTS</a:t>
            </a:r>
            <a:endParaRPr lang="en-US" dirty="0"/>
          </a:p>
        </p:txBody>
      </p:sp>
    </p:spTree>
  </p:cSld>
  <p:clrMapOvr>
    <a:masterClrMapping/>
  </p:clrMapOvr>
  <p:transition advClick="0" advTm="6000">
    <p:wipe dir="d"/>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TextBox 2"/>
          <p:cNvSpPr txBox="1"/>
          <p:nvPr/>
        </p:nvSpPr>
        <p:spPr>
          <a:xfrm>
            <a:off x="609601" y="1524000"/>
            <a:ext cx="8229600" cy="3416320"/>
          </a:xfrm>
          <a:prstGeom prst="rect">
            <a:avLst/>
          </a:prstGeom>
          <a:noFill/>
        </p:spPr>
        <p:txBody>
          <a:bodyPr wrap="square" rtlCol="0">
            <a:spAutoFit/>
          </a:bodyPr>
          <a:lstStyle/>
          <a:p>
            <a:r>
              <a:rPr lang="en-US" dirty="0" smtClean="0"/>
              <a:t>We present HYDRA simulations of solid foil targets using a beam with NDCX II parameters</a:t>
            </a:r>
          </a:p>
          <a:p>
            <a:endParaRPr lang="en-US" dirty="0" smtClean="0"/>
          </a:p>
          <a:p>
            <a:r>
              <a:rPr lang="en-US" dirty="0" smtClean="0"/>
              <a:t>Questions addressed:</a:t>
            </a:r>
          </a:p>
          <a:p>
            <a:endParaRPr lang="en-US" dirty="0" smtClean="0"/>
          </a:p>
          <a:p>
            <a:r>
              <a:rPr lang="en-US" dirty="0" smtClean="0"/>
              <a:t>1. Can we reach the critical point in metals such as Al with NDCX II?</a:t>
            </a:r>
          </a:p>
          <a:p>
            <a:endParaRPr lang="en-US" dirty="0" smtClean="0"/>
          </a:p>
          <a:p>
            <a:r>
              <a:rPr lang="en-US" dirty="0" smtClean="0"/>
              <a:t>2. Can we use pyrometry or VISAR measurements to distinguish between equations of state?</a:t>
            </a:r>
          </a:p>
          <a:p>
            <a:endParaRPr lang="en-US" dirty="0" smtClean="0"/>
          </a:p>
          <a:p>
            <a:r>
              <a:rPr lang="en-US" dirty="0" smtClean="0"/>
              <a:t>3. Are we at the optimum combination of pulse duration and total pulse</a:t>
            </a:r>
          </a:p>
          <a:p>
            <a:r>
              <a:rPr lang="en-US" dirty="0" smtClean="0"/>
              <a:t>energy?</a:t>
            </a:r>
            <a:endParaRPr lang="en-US" dirty="0"/>
          </a:p>
        </p:txBody>
      </p:sp>
    </p:spTree>
  </p:cSld>
  <p:clrMapOvr>
    <a:masterClrMapping/>
  </p:clrMapOvr>
  <p:transition advClick="0" advTm="6000">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88900" y="160338"/>
            <a:ext cx="8991600" cy="825500"/>
          </a:xfrm>
          <a:solidFill>
            <a:srgbClr val="FFFFFF"/>
          </a:solidFill>
        </p:spPr>
        <p:txBody>
          <a:bodyPr/>
          <a:lstStyle/>
          <a:p>
            <a:r>
              <a:rPr lang="en-US" sz="2400" dirty="0">
                <a:ea typeface="ＭＳ Ｐゴシック" pitchFamily="-109" charset="-128"/>
                <a:cs typeface="ＭＳ Ｐゴシック" pitchFamily="-109" charset="-128"/>
              </a:rPr>
              <a:t>Heavy-ion direct drive LASNEX runs by John Perkins found gains ≥ 50 at 1MJ with high coupling efficiency (15%).</a:t>
            </a:r>
          </a:p>
        </p:txBody>
      </p:sp>
      <p:grpSp>
        <p:nvGrpSpPr>
          <p:cNvPr id="35843" name="Group 3"/>
          <p:cNvGrpSpPr>
            <a:grpSpLocks/>
          </p:cNvGrpSpPr>
          <p:nvPr/>
        </p:nvGrpSpPr>
        <p:grpSpPr bwMode="auto">
          <a:xfrm>
            <a:off x="6477000" y="2141538"/>
            <a:ext cx="2667000" cy="1944687"/>
            <a:chOff x="3235" y="710"/>
            <a:chExt cx="2049" cy="1471"/>
          </a:xfrm>
        </p:grpSpPr>
        <p:sp>
          <p:nvSpPr>
            <p:cNvPr id="35871" name="Text Box 4"/>
            <p:cNvSpPr txBox="1">
              <a:spLocks noChangeArrowheads="1"/>
            </p:cNvSpPr>
            <p:nvPr/>
          </p:nvSpPr>
          <p:spPr bwMode="auto">
            <a:xfrm rot="-5400000">
              <a:off x="2914" y="1031"/>
              <a:ext cx="1039" cy="398"/>
            </a:xfrm>
            <a:prstGeom prst="rect">
              <a:avLst/>
            </a:prstGeom>
            <a:noFill/>
            <a:ln w="12700">
              <a:noFill/>
              <a:miter lim="800000"/>
              <a:headEnd/>
              <a:tailEnd/>
            </a:ln>
          </p:spPr>
          <p:txBody>
            <a:bodyPr>
              <a:prstTxWarp prst="textNoShape">
                <a:avLst/>
              </a:prstTxWarp>
              <a:spAutoFit/>
            </a:bodyPr>
            <a:lstStyle/>
            <a:p>
              <a:pPr algn="ctr">
                <a:spcBef>
                  <a:spcPct val="50000"/>
                </a:spcBef>
              </a:pPr>
              <a:r>
                <a:rPr lang="en-US" sz="1400" b="0" dirty="0">
                  <a:ea typeface="ＭＳ Ｐゴシック" pitchFamily="-109" charset="-128"/>
                  <a:cs typeface="ＭＳ Ｐゴシック" pitchFamily="-109" charset="-128"/>
                </a:rPr>
                <a:t>HI beam power</a:t>
              </a:r>
            </a:p>
          </p:txBody>
        </p:sp>
        <p:grpSp>
          <p:nvGrpSpPr>
            <p:cNvPr id="35872" name="Group 5"/>
            <p:cNvGrpSpPr>
              <a:grpSpLocks/>
            </p:cNvGrpSpPr>
            <p:nvPr/>
          </p:nvGrpSpPr>
          <p:grpSpPr bwMode="auto">
            <a:xfrm>
              <a:off x="3305" y="804"/>
              <a:ext cx="1979" cy="1377"/>
              <a:chOff x="3297" y="900"/>
              <a:chExt cx="1979" cy="1377"/>
            </a:xfrm>
          </p:grpSpPr>
          <p:sp>
            <p:nvSpPr>
              <p:cNvPr id="35873" name="Freeform 6"/>
              <p:cNvSpPr>
                <a:spLocks/>
              </p:cNvSpPr>
              <p:nvPr/>
            </p:nvSpPr>
            <p:spPr bwMode="auto">
              <a:xfrm>
                <a:off x="3472" y="900"/>
                <a:ext cx="1804" cy="992"/>
              </a:xfrm>
              <a:custGeom>
                <a:avLst/>
                <a:gdLst>
                  <a:gd name="T0" fmla="*/ 0 w 2224"/>
                  <a:gd name="T1" fmla="*/ 0 h 1240"/>
                  <a:gd name="T2" fmla="*/ 0 w 2224"/>
                  <a:gd name="T3" fmla="*/ 166 h 1240"/>
                  <a:gd name="T4" fmla="*/ 338 w 2224"/>
                  <a:gd name="T5" fmla="*/ 166 h 1240"/>
                  <a:gd name="T6" fmla="*/ 0 60000 65536"/>
                  <a:gd name="T7" fmla="*/ 0 60000 65536"/>
                  <a:gd name="T8" fmla="*/ 0 60000 65536"/>
                  <a:gd name="T9" fmla="*/ 0 w 2224"/>
                  <a:gd name="T10" fmla="*/ 0 h 1240"/>
                  <a:gd name="T11" fmla="*/ 2224 w 2224"/>
                  <a:gd name="T12" fmla="*/ 1240 h 1240"/>
                </a:gdLst>
                <a:ahLst/>
                <a:cxnLst>
                  <a:cxn ang="T6">
                    <a:pos x="T0" y="T1"/>
                  </a:cxn>
                  <a:cxn ang="T7">
                    <a:pos x="T2" y="T3"/>
                  </a:cxn>
                  <a:cxn ang="T8">
                    <a:pos x="T4" y="T5"/>
                  </a:cxn>
                </a:cxnLst>
                <a:rect l="T9" t="T10" r="T11" b="T12"/>
                <a:pathLst>
                  <a:path w="2224" h="1240">
                    <a:moveTo>
                      <a:pt x="0" y="0"/>
                    </a:moveTo>
                    <a:lnTo>
                      <a:pt x="0" y="1240"/>
                    </a:lnTo>
                    <a:lnTo>
                      <a:pt x="2224" y="1240"/>
                    </a:lnTo>
                  </a:path>
                </a:pathLst>
              </a:custGeom>
              <a:noFill/>
              <a:ln w="12700">
                <a:solidFill>
                  <a:schemeClr val="tx1"/>
                </a:solidFill>
                <a:round/>
                <a:headEnd/>
                <a:tailEnd/>
              </a:ln>
            </p:spPr>
            <p:txBody>
              <a:bodyPr wrap="none" anchor="ctr">
                <a:prstTxWarp prst="textNoShape">
                  <a:avLst/>
                </a:prstTxWarp>
              </a:bodyPr>
              <a:lstStyle/>
              <a:p>
                <a:endParaRPr lang="en-US" dirty="0"/>
              </a:p>
            </p:txBody>
          </p:sp>
          <p:sp>
            <p:nvSpPr>
              <p:cNvPr id="35874" name="Freeform 7"/>
              <p:cNvSpPr>
                <a:spLocks/>
              </p:cNvSpPr>
              <p:nvPr/>
            </p:nvSpPr>
            <p:spPr bwMode="auto">
              <a:xfrm>
                <a:off x="3492" y="1044"/>
                <a:ext cx="1344" cy="840"/>
              </a:xfrm>
              <a:custGeom>
                <a:avLst/>
                <a:gdLst>
                  <a:gd name="T0" fmla="*/ 0 w 1344"/>
                  <a:gd name="T1" fmla="*/ 816 h 840"/>
                  <a:gd name="T2" fmla="*/ 404 w 1344"/>
                  <a:gd name="T3" fmla="*/ 816 h 840"/>
                  <a:gd name="T4" fmla="*/ 568 w 1344"/>
                  <a:gd name="T5" fmla="*/ 796 h 840"/>
                  <a:gd name="T6" fmla="*/ 736 w 1344"/>
                  <a:gd name="T7" fmla="*/ 772 h 840"/>
                  <a:gd name="T8" fmla="*/ 872 w 1344"/>
                  <a:gd name="T9" fmla="*/ 720 h 840"/>
                  <a:gd name="T10" fmla="*/ 944 w 1344"/>
                  <a:gd name="T11" fmla="*/ 652 h 840"/>
                  <a:gd name="T12" fmla="*/ 1004 w 1344"/>
                  <a:gd name="T13" fmla="*/ 588 h 840"/>
                  <a:gd name="T14" fmla="*/ 1064 w 1344"/>
                  <a:gd name="T15" fmla="*/ 412 h 840"/>
                  <a:gd name="T16" fmla="*/ 1084 w 1344"/>
                  <a:gd name="T17" fmla="*/ 0 h 840"/>
                  <a:gd name="T18" fmla="*/ 1328 w 1344"/>
                  <a:gd name="T19" fmla="*/ 0 h 840"/>
                  <a:gd name="T20" fmla="*/ 1344 w 1344"/>
                  <a:gd name="T21" fmla="*/ 840 h 8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4"/>
                  <a:gd name="T34" fmla="*/ 0 h 840"/>
                  <a:gd name="T35" fmla="*/ 1344 w 1344"/>
                  <a:gd name="T36" fmla="*/ 840 h 8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4" h="840">
                    <a:moveTo>
                      <a:pt x="0" y="816"/>
                    </a:moveTo>
                    <a:lnTo>
                      <a:pt x="404" y="816"/>
                    </a:lnTo>
                    <a:lnTo>
                      <a:pt x="568" y="796"/>
                    </a:lnTo>
                    <a:lnTo>
                      <a:pt x="736" y="772"/>
                    </a:lnTo>
                    <a:lnTo>
                      <a:pt x="872" y="720"/>
                    </a:lnTo>
                    <a:lnTo>
                      <a:pt x="944" y="652"/>
                    </a:lnTo>
                    <a:lnTo>
                      <a:pt x="1004" y="588"/>
                    </a:lnTo>
                    <a:lnTo>
                      <a:pt x="1064" y="412"/>
                    </a:lnTo>
                    <a:lnTo>
                      <a:pt x="1084" y="0"/>
                    </a:lnTo>
                    <a:lnTo>
                      <a:pt x="1328" y="0"/>
                    </a:lnTo>
                    <a:lnTo>
                      <a:pt x="1344" y="840"/>
                    </a:lnTo>
                  </a:path>
                </a:pathLst>
              </a:custGeom>
              <a:noFill/>
              <a:ln w="19050">
                <a:solidFill>
                  <a:srgbClr val="FF0509"/>
                </a:solidFill>
                <a:round/>
                <a:headEnd/>
                <a:tailEnd/>
              </a:ln>
            </p:spPr>
            <p:txBody>
              <a:bodyPr wrap="none" anchor="ctr">
                <a:prstTxWarp prst="textNoShape">
                  <a:avLst/>
                </a:prstTxWarp>
              </a:bodyPr>
              <a:lstStyle/>
              <a:p>
                <a:endParaRPr lang="en-US" dirty="0"/>
              </a:p>
            </p:txBody>
          </p:sp>
          <p:sp>
            <p:nvSpPr>
              <p:cNvPr id="35875" name="Text Box 8"/>
              <p:cNvSpPr txBox="1">
                <a:spLocks noChangeArrowheads="1"/>
              </p:cNvSpPr>
              <p:nvPr/>
            </p:nvSpPr>
            <p:spPr bwMode="auto">
              <a:xfrm>
                <a:off x="3844" y="2046"/>
                <a:ext cx="200" cy="231"/>
              </a:xfrm>
              <a:prstGeom prst="rect">
                <a:avLst/>
              </a:prstGeom>
              <a:noFill/>
              <a:ln w="12700">
                <a:noFill/>
                <a:miter lim="800000"/>
                <a:headEnd/>
                <a:tailEnd/>
              </a:ln>
            </p:spPr>
            <p:txBody>
              <a:bodyPr>
                <a:prstTxWarp prst="textNoShape">
                  <a:avLst/>
                </a:prstTxWarp>
                <a:spAutoFit/>
              </a:bodyPr>
              <a:lstStyle/>
              <a:p>
                <a:pPr algn="ctr">
                  <a:spcBef>
                    <a:spcPct val="50000"/>
                  </a:spcBef>
                </a:pPr>
                <a:endParaRPr lang="en-US" sz="1400" b="0" dirty="0">
                  <a:ea typeface="ＭＳ Ｐゴシック" pitchFamily="-109" charset="-128"/>
                  <a:cs typeface="ＭＳ Ｐゴシック" pitchFamily="-109" charset="-128"/>
                </a:endParaRPr>
              </a:p>
            </p:txBody>
          </p:sp>
          <p:sp>
            <p:nvSpPr>
              <p:cNvPr id="35876" name="Text Box 9"/>
              <p:cNvSpPr txBox="1">
                <a:spLocks noChangeArrowheads="1"/>
              </p:cNvSpPr>
              <p:nvPr/>
            </p:nvSpPr>
            <p:spPr bwMode="auto">
              <a:xfrm>
                <a:off x="4641" y="1874"/>
                <a:ext cx="340" cy="207"/>
              </a:xfrm>
              <a:prstGeom prst="rect">
                <a:avLst/>
              </a:prstGeom>
              <a:noFill/>
              <a:ln w="12700">
                <a:noFill/>
                <a:miter lim="800000"/>
                <a:headEnd/>
                <a:tailEnd/>
              </a:ln>
            </p:spPr>
            <p:txBody>
              <a:bodyPr>
                <a:prstTxWarp prst="textNoShape">
                  <a:avLst/>
                </a:prstTxWarp>
                <a:spAutoFit/>
              </a:bodyPr>
              <a:lstStyle/>
              <a:p>
                <a:pPr algn="ctr">
                  <a:spcBef>
                    <a:spcPct val="50000"/>
                  </a:spcBef>
                </a:pPr>
                <a:r>
                  <a:rPr lang="en-US" sz="1200" b="0" dirty="0">
                    <a:ea typeface="ＭＳ Ｐゴシック" pitchFamily="-109" charset="-128"/>
                    <a:cs typeface="ＭＳ Ｐゴシック" pitchFamily="-109" charset="-128"/>
                  </a:rPr>
                  <a:t>~14</a:t>
                </a:r>
              </a:p>
            </p:txBody>
          </p:sp>
          <p:sp>
            <p:nvSpPr>
              <p:cNvPr id="35877" name="Text Box 10"/>
              <p:cNvSpPr txBox="1">
                <a:spLocks noChangeArrowheads="1"/>
              </p:cNvSpPr>
              <p:nvPr/>
            </p:nvSpPr>
            <p:spPr bwMode="auto">
              <a:xfrm>
                <a:off x="3744" y="1884"/>
                <a:ext cx="1040" cy="231"/>
              </a:xfrm>
              <a:prstGeom prst="rect">
                <a:avLst/>
              </a:prstGeom>
              <a:noFill/>
              <a:ln w="12700">
                <a:noFill/>
                <a:miter lim="800000"/>
                <a:headEnd/>
                <a:tailEnd/>
              </a:ln>
            </p:spPr>
            <p:txBody>
              <a:bodyPr>
                <a:prstTxWarp prst="textNoShape">
                  <a:avLst/>
                </a:prstTxWarp>
                <a:spAutoFit/>
              </a:bodyPr>
              <a:lstStyle/>
              <a:p>
                <a:pPr algn="ctr">
                  <a:spcBef>
                    <a:spcPct val="50000"/>
                  </a:spcBef>
                </a:pPr>
                <a:r>
                  <a:rPr lang="en-US" sz="1400" b="0" dirty="0">
                    <a:ea typeface="ＭＳ Ｐゴシック" pitchFamily="-109" charset="-128"/>
                    <a:cs typeface="ＭＳ Ｐゴシック" pitchFamily="-109" charset="-128"/>
                  </a:rPr>
                  <a:t>Time (ns)</a:t>
                </a:r>
              </a:p>
            </p:txBody>
          </p:sp>
          <p:sp>
            <p:nvSpPr>
              <p:cNvPr id="35878" name="Text Box 11"/>
              <p:cNvSpPr txBox="1">
                <a:spLocks noChangeArrowheads="1"/>
              </p:cNvSpPr>
              <p:nvPr/>
            </p:nvSpPr>
            <p:spPr bwMode="auto">
              <a:xfrm>
                <a:off x="4091" y="956"/>
                <a:ext cx="520" cy="346"/>
              </a:xfrm>
              <a:prstGeom prst="rect">
                <a:avLst/>
              </a:prstGeom>
              <a:noFill/>
              <a:ln w="12700">
                <a:noFill/>
                <a:miter lim="800000"/>
                <a:headEnd/>
                <a:tailEnd/>
              </a:ln>
            </p:spPr>
            <p:txBody>
              <a:bodyPr>
                <a:prstTxWarp prst="textNoShape">
                  <a:avLst/>
                </a:prstTxWarp>
                <a:spAutoFit/>
              </a:bodyPr>
              <a:lstStyle/>
              <a:p>
                <a:pPr algn="ctr">
                  <a:spcBef>
                    <a:spcPct val="50000"/>
                  </a:spcBef>
                </a:pPr>
                <a:r>
                  <a:rPr lang="en-US" sz="1200" b="0" dirty="0">
                    <a:ea typeface="ＭＳ Ｐゴシック" pitchFamily="-109" charset="-128"/>
                    <a:cs typeface="ＭＳ Ｐゴシック" pitchFamily="-109" charset="-128"/>
                  </a:rPr>
                  <a:t>~250TW</a:t>
                </a:r>
              </a:p>
            </p:txBody>
          </p:sp>
          <p:sp>
            <p:nvSpPr>
              <p:cNvPr id="35879" name="Text Box 12"/>
              <p:cNvSpPr txBox="1">
                <a:spLocks noChangeArrowheads="1"/>
              </p:cNvSpPr>
              <p:nvPr/>
            </p:nvSpPr>
            <p:spPr bwMode="auto">
              <a:xfrm>
                <a:off x="3839" y="1188"/>
                <a:ext cx="520" cy="208"/>
              </a:xfrm>
              <a:prstGeom prst="rect">
                <a:avLst/>
              </a:prstGeom>
              <a:noFill/>
              <a:ln w="12700">
                <a:noFill/>
                <a:miter lim="800000"/>
                <a:headEnd/>
                <a:tailEnd/>
              </a:ln>
            </p:spPr>
            <p:txBody>
              <a:bodyPr>
                <a:prstTxWarp prst="textNoShape">
                  <a:avLst/>
                </a:prstTxWarp>
                <a:spAutoFit/>
              </a:bodyPr>
              <a:lstStyle/>
              <a:p>
                <a:pPr algn="ctr">
                  <a:spcBef>
                    <a:spcPct val="50000"/>
                  </a:spcBef>
                </a:pPr>
                <a:r>
                  <a:rPr lang="en-US" sz="1200" b="0" dirty="0">
                    <a:solidFill>
                      <a:srgbClr val="FF0509"/>
                    </a:solidFill>
                    <a:ea typeface="ＭＳ Ｐゴシック" pitchFamily="-109" charset="-128"/>
                    <a:cs typeface="ＭＳ Ｐゴシック" pitchFamily="-109" charset="-128"/>
                  </a:rPr>
                  <a:t>1.0MJ</a:t>
                </a:r>
              </a:p>
            </p:txBody>
          </p:sp>
          <p:sp>
            <p:nvSpPr>
              <p:cNvPr id="35880" name="Freeform 13"/>
              <p:cNvSpPr>
                <a:spLocks/>
              </p:cNvSpPr>
              <p:nvPr/>
            </p:nvSpPr>
            <p:spPr bwMode="auto">
              <a:xfrm>
                <a:off x="4280" y="1260"/>
                <a:ext cx="372" cy="336"/>
              </a:xfrm>
              <a:custGeom>
                <a:avLst/>
                <a:gdLst>
                  <a:gd name="T0" fmla="*/ 0 w 308"/>
                  <a:gd name="T1" fmla="*/ 0 h 360"/>
                  <a:gd name="T2" fmla="*/ 719 w 308"/>
                  <a:gd name="T3" fmla="*/ 0 h 360"/>
                  <a:gd name="T4" fmla="*/ 1682 w 308"/>
                  <a:gd name="T5" fmla="*/ 193 h 360"/>
                  <a:gd name="T6" fmla="*/ 0 60000 65536"/>
                  <a:gd name="T7" fmla="*/ 0 60000 65536"/>
                  <a:gd name="T8" fmla="*/ 0 60000 65536"/>
                  <a:gd name="T9" fmla="*/ 0 w 308"/>
                  <a:gd name="T10" fmla="*/ 0 h 360"/>
                  <a:gd name="T11" fmla="*/ 308 w 308"/>
                  <a:gd name="T12" fmla="*/ 360 h 360"/>
                </a:gdLst>
                <a:ahLst/>
                <a:cxnLst>
                  <a:cxn ang="T6">
                    <a:pos x="T0" y="T1"/>
                  </a:cxn>
                  <a:cxn ang="T7">
                    <a:pos x="T2" y="T3"/>
                  </a:cxn>
                  <a:cxn ang="T8">
                    <a:pos x="T4" y="T5"/>
                  </a:cxn>
                </a:cxnLst>
                <a:rect l="T9" t="T10" r="T11" b="T12"/>
                <a:pathLst>
                  <a:path w="308" h="360">
                    <a:moveTo>
                      <a:pt x="0" y="0"/>
                    </a:moveTo>
                    <a:lnTo>
                      <a:pt x="132" y="0"/>
                    </a:lnTo>
                    <a:lnTo>
                      <a:pt x="308" y="360"/>
                    </a:lnTo>
                  </a:path>
                </a:pathLst>
              </a:cu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35881" name="Text Box 14"/>
              <p:cNvSpPr txBox="1">
                <a:spLocks noChangeArrowheads="1"/>
              </p:cNvSpPr>
              <p:nvPr/>
            </p:nvSpPr>
            <p:spPr bwMode="auto">
              <a:xfrm>
                <a:off x="3297" y="1884"/>
                <a:ext cx="337" cy="208"/>
              </a:xfrm>
              <a:prstGeom prst="rect">
                <a:avLst/>
              </a:prstGeom>
              <a:noFill/>
              <a:ln w="12700">
                <a:noFill/>
                <a:miter lim="800000"/>
                <a:headEnd/>
                <a:tailEnd/>
              </a:ln>
            </p:spPr>
            <p:txBody>
              <a:bodyPr>
                <a:prstTxWarp prst="textNoShape">
                  <a:avLst/>
                </a:prstTxWarp>
                <a:spAutoFit/>
              </a:bodyPr>
              <a:lstStyle/>
              <a:p>
                <a:pPr algn="ctr">
                  <a:spcBef>
                    <a:spcPct val="50000"/>
                  </a:spcBef>
                </a:pPr>
                <a:r>
                  <a:rPr lang="en-US" sz="1200" b="0" dirty="0">
                    <a:ea typeface="ＭＳ Ｐゴシック" pitchFamily="-109" charset="-128"/>
                    <a:cs typeface="ＭＳ Ｐゴシック" pitchFamily="-109" charset="-128"/>
                  </a:rPr>
                  <a:t>0</a:t>
                </a:r>
              </a:p>
            </p:txBody>
          </p:sp>
        </p:grpSp>
      </p:grpSp>
      <p:sp>
        <p:nvSpPr>
          <p:cNvPr id="35844" name="Text Box 15"/>
          <p:cNvSpPr txBox="1">
            <a:spLocks noChangeArrowheads="1"/>
          </p:cNvSpPr>
          <p:nvPr/>
        </p:nvSpPr>
        <p:spPr bwMode="auto">
          <a:xfrm>
            <a:off x="-330200" y="1687513"/>
            <a:ext cx="1196975" cy="476250"/>
          </a:xfrm>
          <a:prstGeom prst="rect">
            <a:avLst/>
          </a:prstGeom>
          <a:noFill/>
          <a:ln w="12700">
            <a:noFill/>
            <a:miter lim="800000"/>
            <a:headEnd/>
            <a:tailEnd/>
          </a:ln>
        </p:spPr>
        <p:txBody>
          <a:bodyPr>
            <a:prstTxWarp prst="textNoShape">
              <a:avLst/>
            </a:prstTxWarp>
            <a:spAutoFit/>
          </a:bodyPr>
          <a:lstStyle/>
          <a:p>
            <a:pPr algn="r">
              <a:lnSpc>
                <a:spcPct val="90000"/>
              </a:lnSpc>
            </a:pPr>
            <a:r>
              <a:rPr lang="en-US" sz="1400" b="0" dirty="0">
                <a:ea typeface="ＭＳ Ｐゴシック" pitchFamily="-109" charset="-128"/>
                <a:cs typeface="ＭＳ Ｐゴシック" pitchFamily="-109" charset="-128"/>
              </a:rPr>
              <a:t>3</a:t>
            </a:r>
            <a:r>
              <a:rPr lang="en-US" sz="1400" b="0" dirty="0">
                <a:latin typeface="Symbol" pitchFamily="-109" charset="2"/>
                <a:ea typeface="ＭＳ Ｐゴシック" pitchFamily="-109" charset="-128"/>
                <a:cs typeface="ＭＳ Ｐゴシック" pitchFamily="-109" charset="-128"/>
              </a:rPr>
              <a:t>m</a:t>
            </a:r>
            <a:r>
              <a:rPr lang="en-US" sz="1400" b="0" dirty="0">
                <a:ea typeface="ＭＳ Ｐゴシック" pitchFamily="-109" charset="-128"/>
                <a:cs typeface="ＭＳ Ｐゴシック" pitchFamily="-109" charset="-128"/>
              </a:rPr>
              <a:t>m solid CH shell</a:t>
            </a:r>
          </a:p>
        </p:txBody>
      </p:sp>
      <p:sp>
        <p:nvSpPr>
          <p:cNvPr id="35845" name="AutoShape 16"/>
          <p:cNvSpPr>
            <a:spLocks noChangeArrowheads="1"/>
          </p:cNvSpPr>
          <p:nvPr/>
        </p:nvSpPr>
        <p:spPr bwMode="auto">
          <a:xfrm flipV="1">
            <a:off x="1106488" y="2225675"/>
            <a:ext cx="1311275" cy="1671638"/>
          </a:xfrm>
          <a:prstGeom prst="triangle">
            <a:avLst>
              <a:gd name="adj" fmla="val 50000"/>
            </a:avLst>
          </a:prstGeom>
          <a:solidFill>
            <a:schemeClr val="tx1"/>
          </a:solidFill>
          <a:ln w="12700">
            <a:solidFill>
              <a:schemeClr val="tx1"/>
            </a:solidFill>
            <a:miter lim="800000"/>
            <a:headEnd/>
            <a:tailEnd/>
          </a:ln>
        </p:spPr>
        <p:txBody>
          <a:bodyPr wrap="none" anchor="ctr">
            <a:prstTxWarp prst="textNoShape">
              <a:avLst/>
            </a:prstTxWarp>
          </a:bodyPr>
          <a:lstStyle/>
          <a:p>
            <a:endParaRPr lang="en-US" dirty="0"/>
          </a:p>
        </p:txBody>
      </p:sp>
      <p:sp>
        <p:nvSpPr>
          <p:cNvPr id="35846" name="AutoShape 17" descr="50%"/>
          <p:cNvSpPr>
            <a:spLocks noChangeArrowheads="1"/>
          </p:cNvSpPr>
          <p:nvPr/>
        </p:nvSpPr>
        <p:spPr bwMode="auto">
          <a:xfrm flipV="1">
            <a:off x="1111250" y="2241550"/>
            <a:ext cx="1296988" cy="1630363"/>
          </a:xfrm>
          <a:prstGeom prst="triangle">
            <a:avLst>
              <a:gd name="adj" fmla="val 50060"/>
            </a:avLst>
          </a:prstGeom>
          <a:pattFill prst="pct50">
            <a:fgClr>
              <a:srgbClr val="09D813"/>
            </a:fgClr>
            <a:bgClr>
              <a:srgbClr val="FFFFFF"/>
            </a:bgClr>
          </a:pattFill>
          <a:ln w="12700">
            <a:solidFill>
              <a:schemeClr val="tx1"/>
            </a:solidFill>
            <a:miter lim="800000"/>
            <a:headEnd/>
            <a:tailEnd/>
          </a:ln>
        </p:spPr>
        <p:txBody>
          <a:bodyPr wrap="none" anchor="ctr">
            <a:prstTxWarp prst="textNoShape">
              <a:avLst/>
            </a:prstTxWarp>
          </a:bodyPr>
          <a:lstStyle/>
          <a:p>
            <a:endParaRPr lang="en-US" dirty="0"/>
          </a:p>
        </p:txBody>
      </p:sp>
      <p:sp>
        <p:nvSpPr>
          <p:cNvPr id="35847" name="AutoShape 18"/>
          <p:cNvSpPr>
            <a:spLocks noChangeArrowheads="1"/>
          </p:cNvSpPr>
          <p:nvPr/>
        </p:nvSpPr>
        <p:spPr bwMode="auto">
          <a:xfrm flipV="1">
            <a:off x="1179513" y="2451100"/>
            <a:ext cx="1158875" cy="1446213"/>
          </a:xfrm>
          <a:prstGeom prst="triangle">
            <a:avLst>
              <a:gd name="adj" fmla="val 49861"/>
            </a:avLst>
          </a:prstGeom>
          <a:solidFill>
            <a:srgbClr val="042DD4"/>
          </a:solidFill>
          <a:ln w="12700">
            <a:solidFill>
              <a:schemeClr val="tx1"/>
            </a:solidFill>
            <a:miter lim="800000"/>
            <a:headEnd/>
            <a:tailEnd/>
          </a:ln>
        </p:spPr>
        <p:txBody>
          <a:bodyPr wrap="none" anchor="ctr">
            <a:prstTxWarp prst="textNoShape">
              <a:avLst/>
            </a:prstTxWarp>
          </a:bodyPr>
          <a:lstStyle/>
          <a:p>
            <a:endParaRPr lang="en-US" dirty="0"/>
          </a:p>
        </p:txBody>
      </p:sp>
      <p:sp>
        <p:nvSpPr>
          <p:cNvPr id="35848" name="AutoShape 19"/>
          <p:cNvSpPr>
            <a:spLocks noChangeArrowheads="1"/>
          </p:cNvSpPr>
          <p:nvPr/>
        </p:nvSpPr>
        <p:spPr bwMode="auto">
          <a:xfrm flipV="1">
            <a:off x="1258888" y="2628900"/>
            <a:ext cx="1000125" cy="1292225"/>
          </a:xfrm>
          <a:prstGeom prst="triangle">
            <a:avLst>
              <a:gd name="adj" fmla="val 50171"/>
            </a:avLst>
          </a:prstGeom>
          <a:solidFill>
            <a:schemeClr val="bg1"/>
          </a:solidFill>
          <a:ln w="12700">
            <a:solidFill>
              <a:schemeClr val="tx1"/>
            </a:solidFill>
            <a:miter lim="800000"/>
            <a:headEnd/>
            <a:tailEnd/>
          </a:ln>
        </p:spPr>
        <p:txBody>
          <a:bodyPr wrap="none" anchor="ctr">
            <a:prstTxWarp prst="textNoShape">
              <a:avLst/>
            </a:prstTxWarp>
          </a:bodyPr>
          <a:lstStyle/>
          <a:p>
            <a:endParaRPr lang="en-US" dirty="0"/>
          </a:p>
        </p:txBody>
      </p:sp>
      <p:sp>
        <p:nvSpPr>
          <p:cNvPr id="35849" name="Text Box 20"/>
          <p:cNvSpPr txBox="1">
            <a:spLocks noChangeArrowheads="1"/>
          </p:cNvSpPr>
          <p:nvPr/>
        </p:nvSpPr>
        <p:spPr bwMode="auto">
          <a:xfrm>
            <a:off x="2316163" y="3473450"/>
            <a:ext cx="923925" cy="304800"/>
          </a:xfrm>
          <a:prstGeom prst="rect">
            <a:avLst/>
          </a:prstGeom>
          <a:noFill/>
          <a:ln w="12700">
            <a:noFill/>
            <a:miter lim="800000"/>
            <a:headEnd/>
            <a:tailEnd/>
          </a:ln>
        </p:spPr>
        <p:txBody>
          <a:bodyPr>
            <a:prstTxWarp prst="textNoShape">
              <a:avLst/>
            </a:prstTxWarp>
            <a:spAutoFit/>
          </a:bodyPr>
          <a:lstStyle/>
          <a:p>
            <a:pPr>
              <a:spcBef>
                <a:spcPct val="50000"/>
              </a:spcBef>
            </a:pPr>
            <a:r>
              <a:rPr lang="en-US" sz="1400" b="0" dirty="0">
                <a:ea typeface="ＭＳ Ｐゴシック" pitchFamily="-109" charset="-128"/>
                <a:cs typeface="ＭＳ Ｐゴシック" pitchFamily="-109" charset="-128"/>
              </a:rPr>
              <a:t>DT gas</a:t>
            </a:r>
          </a:p>
        </p:txBody>
      </p:sp>
      <p:sp>
        <p:nvSpPr>
          <p:cNvPr id="35850" name="Text Box 21"/>
          <p:cNvSpPr txBox="1">
            <a:spLocks noChangeArrowheads="1"/>
          </p:cNvSpPr>
          <p:nvPr/>
        </p:nvSpPr>
        <p:spPr bwMode="auto">
          <a:xfrm>
            <a:off x="2538413" y="2490788"/>
            <a:ext cx="949325" cy="304800"/>
          </a:xfrm>
          <a:prstGeom prst="rect">
            <a:avLst/>
          </a:prstGeom>
          <a:noFill/>
          <a:ln w="12700">
            <a:noFill/>
            <a:miter lim="800000"/>
            <a:headEnd/>
            <a:tailEnd/>
          </a:ln>
        </p:spPr>
        <p:txBody>
          <a:bodyPr>
            <a:prstTxWarp prst="textNoShape">
              <a:avLst/>
            </a:prstTxWarp>
            <a:spAutoFit/>
          </a:bodyPr>
          <a:lstStyle/>
          <a:p>
            <a:pPr>
              <a:spcBef>
                <a:spcPct val="50000"/>
              </a:spcBef>
            </a:pPr>
            <a:r>
              <a:rPr lang="en-US" sz="1400" b="0" dirty="0">
                <a:ea typeface="ＭＳ Ｐゴシック" pitchFamily="-109" charset="-128"/>
                <a:cs typeface="ＭＳ Ｐゴシック" pitchFamily="-109" charset="-128"/>
              </a:rPr>
              <a:t>DT fuel</a:t>
            </a:r>
          </a:p>
        </p:txBody>
      </p:sp>
      <p:sp>
        <p:nvSpPr>
          <p:cNvPr id="35851" name="Text Box 22"/>
          <p:cNvSpPr txBox="1">
            <a:spLocks noChangeArrowheads="1"/>
          </p:cNvSpPr>
          <p:nvPr/>
        </p:nvSpPr>
        <p:spPr bwMode="auto">
          <a:xfrm>
            <a:off x="487363" y="2505075"/>
            <a:ext cx="1033462" cy="304800"/>
          </a:xfrm>
          <a:prstGeom prst="rect">
            <a:avLst/>
          </a:prstGeom>
          <a:noFill/>
          <a:ln w="12700">
            <a:noFill/>
            <a:miter lim="800000"/>
            <a:headEnd/>
            <a:tailEnd/>
          </a:ln>
        </p:spPr>
        <p:txBody>
          <a:bodyPr>
            <a:prstTxWarp prst="textNoShape">
              <a:avLst/>
            </a:prstTxWarp>
            <a:spAutoFit/>
          </a:bodyPr>
          <a:lstStyle/>
          <a:p>
            <a:pPr>
              <a:spcBef>
                <a:spcPct val="50000"/>
              </a:spcBef>
            </a:pPr>
            <a:r>
              <a:rPr lang="en-US" sz="1400" b="0" dirty="0">
                <a:ea typeface="ＭＳ Ｐゴシック" pitchFamily="-109" charset="-128"/>
                <a:cs typeface="ＭＳ Ｐゴシック" pitchFamily="-109" charset="-128"/>
              </a:rPr>
              <a:t>1 .9mm</a:t>
            </a:r>
          </a:p>
        </p:txBody>
      </p:sp>
      <p:sp>
        <p:nvSpPr>
          <p:cNvPr id="35852" name="Text Box 23"/>
          <p:cNvSpPr txBox="1">
            <a:spLocks noChangeArrowheads="1"/>
          </p:cNvSpPr>
          <p:nvPr/>
        </p:nvSpPr>
        <p:spPr bwMode="auto">
          <a:xfrm>
            <a:off x="315913" y="2105025"/>
            <a:ext cx="1011237" cy="304800"/>
          </a:xfrm>
          <a:prstGeom prst="rect">
            <a:avLst/>
          </a:prstGeom>
          <a:noFill/>
          <a:ln w="12700">
            <a:noFill/>
            <a:miter lim="800000"/>
            <a:headEnd/>
            <a:tailEnd/>
          </a:ln>
        </p:spPr>
        <p:txBody>
          <a:bodyPr>
            <a:prstTxWarp prst="textNoShape">
              <a:avLst/>
            </a:prstTxWarp>
            <a:spAutoFit/>
          </a:bodyPr>
          <a:lstStyle/>
          <a:p>
            <a:pPr>
              <a:spcBef>
                <a:spcPct val="50000"/>
              </a:spcBef>
            </a:pPr>
            <a:endParaRPr lang="en-US" sz="1400" b="0" dirty="0">
              <a:ea typeface="ＭＳ Ｐゴシック" pitchFamily="-109" charset="-128"/>
              <a:cs typeface="ＭＳ Ｐゴシック" pitchFamily="-109" charset="-128"/>
            </a:endParaRPr>
          </a:p>
        </p:txBody>
      </p:sp>
      <p:sp>
        <p:nvSpPr>
          <p:cNvPr id="35853" name="Text Box 24"/>
          <p:cNvSpPr txBox="1">
            <a:spLocks noChangeArrowheads="1"/>
          </p:cNvSpPr>
          <p:nvPr/>
        </p:nvSpPr>
        <p:spPr bwMode="auto">
          <a:xfrm>
            <a:off x="2686050" y="2195513"/>
            <a:ext cx="1300163" cy="261937"/>
          </a:xfrm>
          <a:prstGeom prst="rect">
            <a:avLst/>
          </a:prstGeom>
          <a:noFill/>
          <a:ln w="12700">
            <a:noFill/>
            <a:miter lim="800000"/>
            <a:headEnd/>
            <a:tailEnd/>
          </a:ln>
        </p:spPr>
        <p:txBody>
          <a:bodyPr>
            <a:prstTxWarp prst="textNoShape">
              <a:avLst/>
            </a:prstTxWarp>
            <a:spAutoFit/>
          </a:bodyPr>
          <a:lstStyle/>
          <a:p>
            <a:pPr>
              <a:lnSpc>
                <a:spcPct val="80000"/>
              </a:lnSpc>
            </a:pPr>
            <a:r>
              <a:rPr lang="en-US" sz="1400" b="0" dirty="0">
                <a:ea typeface="ＭＳ Ｐゴシック" pitchFamily="-109" charset="-128"/>
                <a:cs typeface="ＭＳ Ｐゴシック" pitchFamily="-109" charset="-128"/>
              </a:rPr>
              <a:t>Ablator</a:t>
            </a:r>
          </a:p>
        </p:txBody>
      </p:sp>
      <p:sp>
        <p:nvSpPr>
          <p:cNvPr id="35854" name="Text Box 25"/>
          <p:cNvSpPr txBox="1">
            <a:spLocks noChangeArrowheads="1"/>
          </p:cNvSpPr>
          <p:nvPr/>
        </p:nvSpPr>
        <p:spPr bwMode="auto">
          <a:xfrm>
            <a:off x="373063" y="2306638"/>
            <a:ext cx="931862" cy="304800"/>
          </a:xfrm>
          <a:prstGeom prst="rect">
            <a:avLst/>
          </a:prstGeom>
          <a:noFill/>
          <a:ln w="12700">
            <a:noFill/>
            <a:miter lim="800000"/>
            <a:headEnd/>
            <a:tailEnd/>
          </a:ln>
        </p:spPr>
        <p:txBody>
          <a:bodyPr>
            <a:prstTxWarp prst="textNoShape">
              <a:avLst/>
            </a:prstTxWarp>
            <a:spAutoFit/>
          </a:bodyPr>
          <a:lstStyle/>
          <a:p>
            <a:pPr>
              <a:spcBef>
                <a:spcPct val="50000"/>
              </a:spcBef>
            </a:pPr>
            <a:r>
              <a:rPr lang="en-US" sz="1400" b="0" dirty="0">
                <a:ea typeface="ＭＳ Ｐゴシック" pitchFamily="-109" charset="-128"/>
                <a:cs typeface="ＭＳ Ｐゴシック" pitchFamily="-109" charset="-128"/>
              </a:rPr>
              <a:t>2.00mm</a:t>
            </a:r>
          </a:p>
        </p:txBody>
      </p:sp>
      <p:sp>
        <p:nvSpPr>
          <p:cNvPr id="35855" name="Freeform 26"/>
          <p:cNvSpPr>
            <a:spLocks/>
          </p:cNvSpPr>
          <p:nvPr/>
        </p:nvSpPr>
        <p:spPr bwMode="auto">
          <a:xfrm>
            <a:off x="863600" y="1912938"/>
            <a:ext cx="539750" cy="309562"/>
          </a:xfrm>
          <a:custGeom>
            <a:avLst/>
            <a:gdLst>
              <a:gd name="T0" fmla="*/ 0 w 684"/>
              <a:gd name="T1" fmla="*/ 0 h 192"/>
              <a:gd name="T2" fmla="*/ 2147483647 w 684"/>
              <a:gd name="T3" fmla="*/ 0 h 192"/>
              <a:gd name="T4" fmla="*/ 2147483647 w 684"/>
              <a:gd name="T5" fmla="*/ 2147483647 h 192"/>
              <a:gd name="T6" fmla="*/ 0 60000 65536"/>
              <a:gd name="T7" fmla="*/ 0 60000 65536"/>
              <a:gd name="T8" fmla="*/ 0 60000 65536"/>
              <a:gd name="T9" fmla="*/ 0 w 684"/>
              <a:gd name="T10" fmla="*/ 0 h 192"/>
              <a:gd name="T11" fmla="*/ 684 w 684"/>
              <a:gd name="T12" fmla="*/ 192 h 192"/>
            </a:gdLst>
            <a:ahLst/>
            <a:cxnLst>
              <a:cxn ang="T6">
                <a:pos x="T0" y="T1"/>
              </a:cxn>
              <a:cxn ang="T7">
                <a:pos x="T2" y="T3"/>
              </a:cxn>
              <a:cxn ang="T8">
                <a:pos x="T4" y="T5"/>
              </a:cxn>
            </a:cxnLst>
            <a:rect l="T9" t="T10" r="T11" b="T12"/>
            <a:pathLst>
              <a:path w="684" h="192">
                <a:moveTo>
                  <a:pt x="0" y="0"/>
                </a:moveTo>
                <a:lnTo>
                  <a:pt x="684" y="0"/>
                </a:lnTo>
                <a:lnTo>
                  <a:pt x="684" y="192"/>
                </a:lnTo>
              </a:path>
            </a:pathLst>
          </a:cu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35856" name="Line 27"/>
          <p:cNvSpPr>
            <a:spLocks noChangeShapeType="1"/>
          </p:cNvSpPr>
          <p:nvPr/>
        </p:nvSpPr>
        <p:spPr bwMode="auto">
          <a:xfrm flipH="1">
            <a:off x="2387600" y="2311400"/>
            <a:ext cx="292100"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35857" name="Line 28"/>
          <p:cNvSpPr>
            <a:spLocks noChangeShapeType="1"/>
          </p:cNvSpPr>
          <p:nvPr/>
        </p:nvSpPr>
        <p:spPr bwMode="auto">
          <a:xfrm flipH="1">
            <a:off x="2311400" y="2598738"/>
            <a:ext cx="292100"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35858" name="Line 29"/>
          <p:cNvSpPr>
            <a:spLocks noChangeShapeType="1"/>
          </p:cNvSpPr>
          <p:nvPr/>
        </p:nvSpPr>
        <p:spPr bwMode="auto">
          <a:xfrm flipH="1">
            <a:off x="2019300" y="3608388"/>
            <a:ext cx="292100"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35859" name="Text Box 30"/>
          <p:cNvSpPr txBox="1">
            <a:spLocks noChangeArrowheads="1"/>
          </p:cNvSpPr>
          <p:nvPr/>
        </p:nvSpPr>
        <p:spPr bwMode="auto">
          <a:xfrm>
            <a:off x="3429000" y="1708150"/>
            <a:ext cx="304800" cy="214313"/>
          </a:xfrm>
          <a:prstGeom prst="rect">
            <a:avLst/>
          </a:prstGeom>
          <a:noFill/>
          <a:ln w="12700">
            <a:noFill/>
            <a:miter lim="800000"/>
            <a:headEnd/>
            <a:tailEnd/>
          </a:ln>
        </p:spPr>
        <p:txBody>
          <a:bodyPr>
            <a:prstTxWarp prst="textNoShape">
              <a:avLst/>
            </a:prstTxWarp>
            <a:spAutoFit/>
          </a:bodyPr>
          <a:lstStyle/>
          <a:p>
            <a:pPr>
              <a:spcBef>
                <a:spcPct val="50000"/>
              </a:spcBef>
            </a:pPr>
            <a:endParaRPr lang="en-US" sz="800" b="0" dirty="0">
              <a:ea typeface="ＭＳ Ｐゴシック" pitchFamily="-109" charset="-128"/>
              <a:cs typeface="ＭＳ Ｐゴシック" pitchFamily="-109" charset="-128"/>
            </a:endParaRPr>
          </a:p>
        </p:txBody>
      </p:sp>
      <p:sp>
        <p:nvSpPr>
          <p:cNvPr id="35860" name="Text Box 31"/>
          <p:cNvSpPr txBox="1">
            <a:spLocks noChangeArrowheads="1"/>
          </p:cNvSpPr>
          <p:nvPr/>
        </p:nvSpPr>
        <p:spPr bwMode="auto">
          <a:xfrm>
            <a:off x="2032000" y="1687513"/>
            <a:ext cx="2514600" cy="517525"/>
          </a:xfrm>
          <a:prstGeom prst="rect">
            <a:avLst/>
          </a:prstGeom>
          <a:noFill/>
          <a:ln w="12700">
            <a:noFill/>
            <a:miter lim="800000"/>
            <a:headEnd/>
            <a:tailEnd/>
          </a:ln>
        </p:spPr>
        <p:txBody>
          <a:bodyPr>
            <a:prstTxWarp prst="textNoShape">
              <a:avLst/>
            </a:prstTxWarp>
            <a:spAutoFit/>
          </a:bodyPr>
          <a:lstStyle/>
          <a:p>
            <a:pPr algn="ctr"/>
            <a:r>
              <a:rPr lang="en-US" sz="1400" b="0" dirty="0">
                <a:ea typeface="ＭＳ Ｐゴシック" pitchFamily="-109" charset="-128"/>
                <a:cs typeface="ＭＳ Ｐゴシック" pitchFamily="-109" charset="-128"/>
              </a:rPr>
              <a:t>Heavy-ion direct drive (1MJ) 50 MeV  Argon</a:t>
            </a:r>
          </a:p>
        </p:txBody>
      </p:sp>
      <p:sp>
        <p:nvSpPr>
          <p:cNvPr id="35861" name="Line 32"/>
          <p:cNvSpPr>
            <a:spLocks noChangeShapeType="1"/>
          </p:cNvSpPr>
          <p:nvPr/>
        </p:nvSpPr>
        <p:spPr bwMode="auto">
          <a:xfrm flipH="1">
            <a:off x="1778000" y="1741488"/>
            <a:ext cx="12700" cy="458787"/>
          </a:xfrm>
          <a:prstGeom prst="line">
            <a:avLst/>
          </a:prstGeom>
          <a:noFill/>
          <a:ln w="76200">
            <a:solidFill>
              <a:srgbClr val="FF0509"/>
            </a:solidFill>
            <a:round/>
            <a:headEnd/>
            <a:tailEnd type="triangle" w="med" len="med"/>
          </a:ln>
        </p:spPr>
        <p:txBody>
          <a:bodyPr wrap="none" anchor="ctr">
            <a:prstTxWarp prst="textNoShape">
              <a:avLst/>
            </a:prstTxWarp>
          </a:bodyPr>
          <a:lstStyle/>
          <a:p>
            <a:endParaRPr lang="en-US" dirty="0"/>
          </a:p>
        </p:txBody>
      </p:sp>
      <p:sp>
        <p:nvSpPr>
          <p:cNvPr id="35862" name="Text Box 33"/>
          <p:cNvSpPr txBox="1">
            <a:spLocks noChangeArrowheads="1"/>
          </p:cNvSpPr>
          <p:nvPr/>
        </p:nvSpPr>
        <p:spPr bwMode="auto">
          <a:xfrm>
            <a:off x="381000" y="4648200"/>
            <a:ext cx="8534400" cy="1570038"/>
          </a:xfrm>
          <a:prstGeom prst="rect">
            <a:avLst/>
          </a:prstGeom>
          <a:noFill/>
          <a:ln w="28575">
            <a:solidFill>
              <a:schemeClr val="tx1"/>
            </a:solidFill>
            <a:miter lim="800000"/>
            <a:headEnd/>
            <a:tailEnd/>
          </a:ln>
        </p:spPr>
        <p:txBody>
          <a:bodyPr>
            <a:prstTxWarp prst="textNoShape">
              <a:avLst/>
            </a:prstTxWarp>
            <a:spAutoFit/>
          </a:bodyPr>
          <a:lstStyle/>
          <a:p>
            <a:pPr algn="ctr"/>
            <a:r>
              <a:rPr lang="en-US" sz="1600" dirty="0">
                <a:solidFill>
                  <a:srgbClr val="800000"/>
                </a:solidFill>
                <a:ea typeface="ＭＳ Ｐゴシック" pitchFamily="-109" charset="-128"/>
                <a:cs typeface="ＭＳ Ｐゴシック" pitchFamily="-109" charset="-128"/>
              </a:rPr>
              <a:t>Higher efficiencies and gains may be possible by using energy ramp</a:t>
            </a:r>
          </a:p>
          <a:p>
            <a:r>
              <a:rPr lang="en-US" sz="1600" dirty="0">
                <a:solidFill>
                  <a:srgbClr val="800000"/>
                </a:solidFill>
                <a:ea typeface="ＭＳ Ｐゴシック" pitchFamily="-109" charset="-128"/>
                <a:cs typeface="ＭＳ Ｐゴシック" pitchFamily="-109" charset="-128"/>
              </a:rPr>
              <a:t>				Coupling efficiency	   Target gain 		  					(at 1MJ drive)</a:t>
            </a:r>
          </a:p>
          <a:p>
            <a:r>
              <a:rPr lang="en-US" sz="1600" dirty="0">
                <a:solidFill>
                  <a:srgbClr val="800000"/>
                </a:solidFill>
                <a:ea typeface="ＭＳ Ｐゴシック" pitchFamily="-109" charset="-128"/>
                <a:cs typeface="ＭＳ Ｐゴシック" pitchFamily="-109" charset="-128"/>
              </a:rPr>
              <a:t>Laser Indirect Drive 		         ~ 2-4% 		   ~ 10</a:t>
            </a:r>
          </a:p>
          <a:p>
            <a:r>
              <a:rPr lang="en-US" sz="1600" dirty="0">
                <a:solidFill>
                  <a:srgbClr val="800000"/>
                </a:solidFill>
                <a:ea typeface="ＭＳ Ｐゴシック" pitchFamily="-109" charset="-128"/>
                <a:cs typeface="ＭＳ Ｐゴシック" pitchFamily="-109" charset="-128"/>
              </a:rPr>
              <a:t>Laser Direct Drive			         ~ 5-8%		   ~ 25 </a:t>
            </a:r>
          </a:p>
          <a:p>
            <a:r>
              <a:rPr lang="en-US" sz="1600" dirty="0">
                <a:solidFill>
                  <a:srgbClr val="FF0F15"/>
                </a:solidFill>
                <a:ea typeface="ＭＳ Ｐゴシック" pitchFamily="-109" charset="-128"/>
                <a:cs typeface="ＭＳ Ｐゴシック" pitchFamily="-109" charset="-128"/>
              </a:rPr>
              <a:t>Heavy ion direct drive with energy ramp      ~  25%		   ~ 100</a:t>
            </a:r>
            <a:endParaRPr lang="en-US" i="1" u="sng" dirty="0">
              <a:solidFill>
                <a:srgbClr val="FF0F15"/>
              </a:solidFill>
              <a:ea typeface="ＭＳ Ｐゴシック" pitchFamily="-109" charset="-128"/>
              <a:cs typeface="ＭＳ Ｐゴシック" pitchFamily="-109" charset="-128"/>
            </a:endParaRPr>
          </a:p>
        </p:txBody>
      </p:sp>
      <p:grpSp>
        <p:nvGrpSpPr>
          <p:cNvPr id="35863" name="Group 34"/>
          <p:cNvGrpSpPr>
            <a:grpSpLocks/>
          </p:cNvGrpSpPr>
          <p:nvPr/>
        </p:nvGrpSpPr>
        <p:grpSpPr bwMode="auto">
          <a:xfrm>
            <a:off x="3879850" y="1544638"/>
            <a:ext cx="2701925" cy="2635250"/>
            <a:chOff x="2984" y="1657"/>
            <a:chExt cx="2486" cy="2181"/>
          </a:xfrm>
        </p:grpSpPr>
        <p:pic>
          <p:nvPicPr>
            <p:cNvPr id="35866" name="Picture 35"/>
            <p:cNvPicPr>
              <a:picLocks noChangeAspect="1" noChangeArrowheads="1"/>
            </p:cNvPicPr>
            <p:nvPr/>
          </p:nvPicPr>
          <mc:AlternateContent xmlns:ma="http://schemas.microsoft.com/office/mac/drawingml/2008/main">
            <mc:Choice Requires="ma">
              <p:blipFill>
                <a:blip r:embed="rId3"/>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rcRect/>
                <a:stretch>
                  <a:fillRect/>
                </a:stretch>
              </p:blipFill>
            </mc:Fallback>
          </mc:AlternateContent>
          <p:spPr bwMode="auto">
            <a:xfrm>
              <a:off x="3148" y="2100"/>
              <a:ext cx="2322" cy="1432"/>
            </a:xfrm>
            <a:prstGeom prst="rect">
              <a:avLst/>
            </a:prstGeom>
            <a:noFill/>
            <a:ln w="12700">
              <a:noFill/>
              <a:miter lim="800000"/>
              <a:headEnd/>
              <a:tailEnd/>
            </a:ln>
          </p:spPr>
        </p:pic>
        <p:sp>
          <p:nvSpPr>
            <p:cNvPr id="35867" name="Text Box 36"/>
            <p:cNvSpPr txBox="1">
              <a:spLocks noChangeArrowheads="1"/>
            </p:cNvSpPr>
            <p:nvPr/>
          </p:nvSpPr>
          <p:spPr bwMode="auto">
            <a:xfrm>
              <a:off x="3568" y="3409"/>
              <a:ext cx="1600" cy="429"/>
            </a:xfrm>
            <a:prstGeom prst="rect">
              <a:avLst/>
            </a:prstGeom>
            <a:noFill/>
            <a:ln w="12700">
              <a:noFill/>
              <a:miter lim="800000"/>
              <a:headEnd/>
              <a:tailEnd/>
            </a:ln>
          </p:spPr>
          <p:txBody>
            <a:bodyPr>
              <a:prstTxWarp prst="textNoShape">
                <a:avLst/>
              </a:prstTxWarp>
              <a:spAutoFit/>
            </a:bodyPr>
            <a:lstStyle/>
            <a:p>
              <a:pPr algn="ctr">
                <a:spcBef>
                  <a:spcPct val="50000"/>
                </a:spcBef>
              </a:pPr>
              <a:r>
                <a:rPr lang="en-US" sz="1400" b="0" dirty="0">
                  <a:ea typeface="ＭＳ Ｐゴシック" pitchFamily="-109" charset="-128"/>
                  <a:cs typeface="ＭＳ Ｐゴシック" pitchFamily="-109" charset="-128"/>
                </a:rPr>
                <a:t>Ablator rho-R (g cm-2)</a:t>
              </a:r>
            </a:p>
          </p:txBody>
        </p:sp>
        <p:sp>
          <p:nvSpPr>
            <p:cNvPr id="35868" name="Text Box 37"/>
            <p:cNvSpPr txBox="1">
              <a:spLocks noChangeArrowheads="1"/>
            </p:cNvSpPr>
            <p:nvPr/>
          </p:nvSpPr>
          <p:spPr bwMode="auto">
            <a:xfrm rot="-5400000">
              <a:off x="2234" y="2407"/>
              <a:ext cx="1780" cy="280"/>
            </a:xfrm>
            <a:prstGeom prst="rect">
              <a:avLst/>
            </a:prstGeom>
            <a:noFill/>
            <a:ln w="12700">
              <a:noFill/>
              <a:miter lim="800000"/>
              <a:headEnd/>
              <a:tailEnd/>
            </a:ln>
          </p:spPr>
          <p:txBody>
            <a:bodyPr>
              <a:prstTxWarp prst="textNoShape">
                <a:avLst/>
              </a:prstTxWarp>
              <a:spAutoFit/>
            </a:bodyPr>
            <a:lstStyle/>
            <a:p>
              <a:pPr algn="ctr">
                <a:spcBef>
                  <a:spcPct val="50000"/>
                </a:spcBef>
              </a:pPr>
              <a:r>
                <a:rPr lang="en-US" sz="1400" b="0" dirty="0">
                  <a:ea typeface="ＭＳ Ｐゴシック" pitchFamily="-109" charset="-128"/>
                  <a:cs typeface="ＭＳ Ｐゴシック" pitchFamily="-109" charset="-128"/>
                </a:rPr>
                <a:t>Drive efficiency </a:t>
              </a:r>
              <a:r>
                <a:rPr lang="en-US" sz="1400" b="0" dirty="0">
                  <a:ea typeface="ＭＳ Ｐゴシック" pitchFamily="-109" charset="-128"/>
                  <a:cs typeface="ＭＳ Ｐゴシック" pitchFamily="-109" charset="-128"/>
                  <a:sym typeface="Symbol" pitchFamily="-109" charset="2"/>
                </a:rPr>
                <a:t> (%)</a:t>
              </a:r>
              <a:r>
                <a:rPr lang="en-US" sz="1400" b="0" dirty="0">
                  <a:ea typeface="ＭＳ Ｐゴシック" pitchFamily="-109" charset="-128"/>
                  <a:cs typeface="ＭＳ Ｐゴシック" pitchFamily="-109" charset="-128"/>
                </a:rPr>
                <a:t> </a:t>
              </a:r>
            </a:p>
          </p:txBody>
        </p:sp>
        <p:sp>
          <p:nvSpPr>
            <p:cNvPr id="35869" name="Text Box 38"/>
            <p:cNvSpPr txBox="1">
              <a:spLocks noChangeArrowheads="1"/>
            </p:cNvSpPr>
            <p:nvPr/>
          </p:nvSpPr>
          <p:spPr bwMode="auto">
            <a:xfrm>
              <a:off x="3992" y="2282"/>
              <a:ext cx="1127" cy="481"/>
            </a:xfrm>
            <a:prstGeom prst="rect">
              <a:avLst/>
            </a:prstGeom>
            <a:noFill/>
            <a:ln w="12700">
              <a:noFill/>
              <a:miter lim="800000"/>
              <a:headEnd/>
              <a:tailEnd/>
            </a:ln>
          </p:spPr>
          <p:txBody>
            <a:bodyPr>
              <a:prstTxWarp prst="textNoShape">
                <a:avLst/>
              </a:prstTxWarp>
              <a:spAutoFit/>
            </a:bodyPr>
            <a:lstStyle/>
            <a:p>
              <a:pPr algn="ctr">
                <a:spcBef>
                  <a:spcPct val="50000"/>
                </a:spcBef>
              </a:pPr>
              <a:r>
                <a:rPr lang="en-US" sz="1600" b="0" dirty="0">
                  <a:ea typeface="ＭＳ Ｐゴシック" pitchFamily="-109" charset="-128"/>
                  <a:cs typeface="ＭＳ Ｐゴシック" pitchFamily="-109" charset="-128"/>
                </a:rPr>
                <a:t>All DT ablator</a:t>
              </a:r>
            </a:p>
          </p:txBody>
        </p:sp>
        <p:sp>
          <p:nvSpPr>
            <p:cNvPr id="35870" name="Text Box 39"/>
            <p:cNvSpPr txBox="1">
              <a:spLocks noChangeArrowheads="1"/>
            </p:cNvSpPr>
            <p:nvPr/>
          </p:nvSpPr>
          <p:spPr bwMode="auto">
            <a:xfrm>
              <a:off x="3520" y="2659"/>
              <a:ext cx="1128" cy="481"/>
            </a:xfrm>
            <a:prstGeom prst="rect">
              <a:avLst/>
            </a:prstGeom>
            <a:noFill/>
            <a:ln w="12700">
              <a:noFill/>
              <a:miter lim="800000"/>
              <a:headEnd/>
              <a:tailEnd/>
            </a:ln>
          </p:spPr>
          <p:txBody>
            <a:bodyPr>
              <a:prstTxWarp prst="textNoShape">
                <a:avLst/>
              </a:prstTxWarp>
              <a:spAutoFit/>
            </a:bodyPr>
            <a:lstStyle/>
            <a:p>
              <a:pPr algn="ctr">
                <a:spcBef>
                  <a:spcPct val="50000"/>
                </a:spcBef>
              </a:pPr>
              <a:r>
                <a:rPr lang="en-US" sz="1600" b="0" dirty="0">
                  <a:ea typeface="ＭＳ Ｐゴシック" pitchFamily="-109" charset="-128"/>
                  <a:cs typeface="ＭＳ Ｐゴシック" pitchFamily="-109" charset="-128"/>
                </a:rPr>
                <a:t>DT/CH ablator</a:t>
              </a:r>
            </a:p>
          </p:txBody>
        </p:sp>
      </p:grpSp>
      <p:sp>
        <p:nvSpPr>
          <p:cNvPr id="35864" name="Text Box 41"/>
          <p:cNvSpPr txBox="1">
            <a:spLocks noChangeArrowheads="1"/>
          </p:cNvSpPr>
          <p:nvPr/>
        </p:nvSpPr>
        <p:spPr bwMode="auto">
          <a:xfrm>
            <a:off x="301625" y="3919538"/>
            <a:ext cx="3965575" cy="584200"/>
          </a:xfrm>
          <a:prstGeom prst="rect">
            <a:avLst/>
          </a:prstGeom>
          <a:noFill/>
          <a:ln w="9525">
            <a:noFill/>
            <a:miter lim="800000"/>
            <a:headEnd/>
            <a:tailEnd/>
          </a:ln>
        </p:spPr>
        <p:txBody>
          <a:bodyPr>
            <a:prstTxWarp prst="textNoShape">
              <a:avLst/>
            </a:prstTxWarp>
            <a:spAutoFit/>
          </a:bodyPr>
          <a:lstStyle/>
          <a:p>
            <a:r>
              <a:rPr lang="en-US" sz="1600" b="0" dirty="0">
                <a:ea typeface="ＭＳ Ｐゴシック" pitchFamily="-109" charset="-128"/>
                <a:cs typeface="ＭＳ Ｐゴシック" pitchFamily="-109" charset="-128"/>
              </a:rPr>
              <a:t>(See Logan, Perkins, Barnard, Phys. of Plasmas, </a:t>
            </a:r>
            <a:r>
              <a:rPr lang="en-US" sz="1600" dirty="0">
                <a:ea typeface="ＭＳ Ｐゴシック" pitchFamily="-109" charset="-128"/>
                <a:cs typeface="ＭＳ Ｐゴシック" pitchFamily="-109" charset="-128"/>
              </a:rPr>
              <a:t>15</a:t>
            </a:r>
            <a:r>
              <a:rPr lang="en-US" sz="1600" b="0" dirty="0">
                <a:ea typeface="ＭＳ Ｐゴシック" pitchFamily="-109" charset="-128"/>
                <a:cs typeface="ＭＳ Ｐゴシック" pitchFamily="-109" charset="-128"/>
              </a:rPr>
              <a:t>, 07271, 2008).</a:t>
            </a:r>
          </a:p>
        </p:txBody>
      </p:sp>
      <p:sp>
        <p:nvSpPr>
          <p:cNvPr id="35865" name="Text Box 42"/>
          <p:cNvSpPr txBox="1">
            <a:spLocks noChangeArrowheads="1"/>
          </p:cNvSpPr>
          <p:nvPr/>
        </p:nvSpPr>
        <p:spPr bwMode="auto">
          <a:xfrm>
            <a:off x="365125" y="1050925"/>
            <a:ext cx="7016750" cy="366713"/>
          </a:xfrm>
          <a:prstGeom prst="rect">
            <a:avLst/>
          </a:prstGeom>
          <a:noFill/>
          <a:ln w="12700">
            <a:noFill/>
            <a:miter lim="800000"/>
            <a:headEnd/>
            <a:tailEnd/>
          </a:ln>
        </p:spPr>
        <p:txBody>
          <a:bodyPr wrap="none">
            <a:prstTxWarp prst="textNoShape">
              <a:avLst/>
            </a:prstTxWarp>
            <a:spAutoFit/>
          </a:bodyPr>
          <a:lstStyle/>
          <a:p>
            <a:r>
              <a:rPr lang="en-US" dirty="0"/>
              <a:t>Coupling efficiency </a:t>
            </a:r>
            <a:r>
              <a:rPr lang="en-US" dirty="0">
                <a:sym typeface="Symbol" pitchFamily="-109" charset="2"/>
              </a:rPr>
              <a:t></a:t>
            </a:r>
            <a:r>
              <a:rPr lang="en-US" dirty="0"/>
              <a:t> fuel shell kinetic energy/ion beam energy</a:t>
            </a:r>
          </a:p>
        </p:txBody>
      </p:sp>
    </p:spTree>
  </p:cSld>
  <p:clrMapOvr>
    <a:masterClrMapping/>
  </p:clrMapOvr>
  <p:transition advClick="0" advTm="6000">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ea typeface="ＭＳ Ｐゴシック" pitchFamily="-109" charset="-128"/>
                <a:cs typeface="ＭＳ Ｐゴシック" pitchFamily="-109" charset="-128"/>
              </a:rPr>
              <a:t>At 30 J/cm</a:t>
            </a:r>
            <a:r>
              <a:rPr lang="en-US" baseline="30000" dirty="0" smtClean="0">
                <a:ea typeface="ＭＳ Ｐゴシック" pitchFamily="-109" charset="-128"/>
                <a:cs typeface="ＭＳ Ｐゴシック" pitchFamily="-109" charset="-128"/>
              </a:rPr>
              <a:t>2</a:t>
            </a:r>
            <a:r>
              <a:rPr lang="en-US" dirty="0" smtClean="0">
                <a:ea typeface="ＭＳ Ｐゴシック" pitchFamily="-109" charset="-128"/>
                <a:cs typeface="ＭＳ Ｐゴシック" pitchFamily="-109" charset="-128"/>
              </a:rPr>
              <a:t> (20 kJ/g), (Al) target center reaches 1.1 eV, density 2.1 g/cc at 0.6 ns.</a:t>
            </a:r>
          </a:p>
        </p:txBody>
      </p:sp>
      <p:pic>
        <p:nvPicPr>
          <p:cNvPr id="21507" name="Picture 2"/>
          <p:cNvPicPr>
            <a:picLocks noChangeAspect="1"/>
          </p:cNvPicPr>
          <p:nvPr/>
        </p:nvPicPr>
        <p:blipFill>
          <a:blip r:embed="rId2"/>
          <a:srcRect/>
          <a:stretch>
            <a:fillRect/>
          </a:stretch>
        </p:blipFill>
        <p:spPr bwMode="auto">
          <a:xfrm>
            <a:off x="1447800" y="990600"/>
            <a:ext cx="5562600" cy="2855913"/>
          </a:xfrm>
          <a:prstGeom prst="rect">
            <a:avLst/>
          </a:prstGeom>
          <a:noFill/>
          <a:ln w="9525">
            <a:noFill/>
            <a:miter lim="800000"/>
            <a:headEnd/>
            <a:tailEnd/>
          </a:ln>
        </p:spPr>
      </p:pic>
      <p:pic>
        <p:nvPicPr>
          <p:cNvPr id="21508" name="Picture 3"/>
          <p:cNvPicPr>
            <a:picLocks noChangeAspect="1"/>
          </p:cNvPicPr>
          <p:nvPr/>
        </p:nvPicPr>
        <p:blipFill>
          <a:blip r:embed="rId3"/>
          <a:srcRect/>
          <a:stretch>
            <a:fillRect/>
          </a:stretch>
        </p:blipFill>
        <p:spPr bwMode="auto">
          <a:xfrm>
            <a:off x="1447800" y="3886200"/>
            <a:ext cx="5715000" cy="2768600"/>
          </a:xfrm>
          <a:prstGeom prst="rect">
            <a:avLst/>
          </a:prstGeom>
          <a:noFill/>
          <a:ln w="9525">
            <a:noFill/>
            <a:miter lim="800000"/>
            <a:headEnd/>
            <a:tailEnd/>
          </a:ln>
        </p:spPr>
      </p:pic>
      <p:sp>
        <p:nvSpPr>
          <p:cNvPr id="21509" name="TextBox 4"/>
          <p:cNvSpPr txBox="1">
            <a:spLocks noChangeArrowheads="1"/>
          </p:cNvSpPr>
          <p:nvPr/>
        </p:nvSpPr>
        <p:spPr bwMode="auto">
          <a:xfrm>
            <a:off x="7772400" y="2362200"/>
            <a:ext cx="839788" cy="369888"/>
          </a:xfrm>
          <a:prstGeom prst="rect">
            <a:avLst/>
          </a:prstGeom>
          <a:noFill/>
          <a:ln w="9525">
            <a:noFill/>
            <a:miter lim="800000"/>
            <a:headEnd/>
            <a:tailEnd/>
          </a:ln>
        </p:spPr>
        <p:txBody>
          <a:bodyPr wrap="none">
            <a:prstTxWarp prst="textNoShape">
              <a:avLst/>
            </a:prstTxWarp>
            <a:spAutoFit/>
          </a:bodyPr>
          <a:lstStyle/>
          <a:p>
            <a:r>
              <a:rPr lang="en-US" dirty="0"/>
              <a:t>0.6 ns</a:t>
            </a:r>
          </a:p>
        </p:txBody>
      </p:sp>
      <p:cxnSp>
        <p:nvCxnSpPr>
          <p:cNvPr id="21510" name="Straight Connector 6"/>
          <p:cNvCxnSpPr>
            <a:cxnSpLocks noChangeShapeType="1"/>
          </p:cNvCxnSpPr>
          <p:nvPr/>
        </p:nvCxnSpPr>
        <p:spPr bwMode="auto">
          <a:xfrm rot="10800000">
            <a:off x="7239000" y="2590800"/>
            <a:ext cx="457200" cy="1588"/>
          </a:xfrm>
          <a:prstGeom prst="line">
            <a:avLst/>
          </a:prstGeom>
          <a:noFill/>
          <a:ln w="12700">
            <a:solidFill>
              <a:schemeClr val="tx1"/>
            </a:solidFill>
            <a:round/>
            <a:headEnd/>
            <a:tailEnd type="triangle" w="med" len="med"/>
          </a:ln>
        </p:spPr>
      </p:cxnSp>
      <p:cxnSp>
        <p:nvCxnSpPr>
          <p:cNvPr id="21511" name="Straight Connector 7"/>
          <p:cNvCxnSpPr>
            <a:cxnSpLocks noChangeShapeType="1"/>
          </p:cNvCxnSpPr>
          <p:nvPr/>
        </p:nvCxnSpPr>
        <p:spPr bwMode="auto">
          <a:xfrm rot="10800000">
            <a:off x="7239000" y="5180013"/>
            <a:ext cx="457200" cy="1587"/>
          </a:xfrm>
          <a:prstGeom prst="line">
            <a:avLst/>
          </a:prstGeom>
          <a:noFill/>
          <a:ln w="12700">
            <a:solidFill>
              <a:schemeClr val="tx1"/>
            </a:solidFill>
            <a:round/>
            <a:headEnd/>
            <a:tailEnd type="triangle" w="med" len="med"/>
          </a:ln>
        </p:spPr>
      </p:cxnSp>
      <p:sp>
        <p:nvSpPr>
          <p:cNvPr id="21512" name="TextBox 8"/>
          <p:cNvSpPr txBox="1">
            <a:spLocks noChangeArrowheads="1"/>
          </p:cNvSpPr>
          <p:nvPr/>
        </p:nvSpPr>
        <p:spPr bwMode="auto">
          <a:xfrm>
            <a:off x="7772400" y="4953000"/>
            <a:ext cx="839788" cy="369888"/>
          </a:xfrm>
          <a:prstGeom prst="rect">
            <a:avLst/>
          </a:prstGeom>
          <a:noFill/>
          <a:ln w="9525">
            <a:noFill/>
            <a:miter lim="800000"/>
            <a:headEnd/>
            <a:tailEnd/>
          </a:ln>
        </p:spPr>
        <p:txBody>
          <a:bodyPr wrap="none">
            <a:prstTxWarp prst="textNoShape">
              <a:avLst/>
            </a:prstTxWarp>
            <a:spAutoFit/>
          </a:bodyPr>
          <a:lstStyle/>
          <a:p>
            <a:r>
              <a:rPr lang="en-US" dirty="0"/>
              <a:t>1.0 ns</a:t>
            </a:r>
          </a:p>
        </p:txBody>
      </p:sp>
      <p:sp>
        <p:nvSpPr>
          <p:cNvPr id="21513" name="TextBox 9"/>
          <p:cNvSpPr txBox="1">
            <a:spLocks noChangeArrowheads="1"/>
          </p:cNvSpPr>
          <p:nvPr/>
        </p:nvSpPr>
        <p:spPr bwMode="auto">
          <a:xfrm>
            <a:off x="1981200" y="1676400"/>
            <a:ext cx="338138" cy="369888"/>
          </a:xfrm>
          <a:prstGeom prst="rect">
            <a:avLst/>
          </a:prstGeom>
          <a:noFill/>
          <a:ln w="9525">
            <a:noFill/>
            <a:miter lim="800000"/>
            <a:headEnd/>
            <a:tailEnd/>
          </a:ln>
        </p:spPr>
        <p:txBody>
          <a:bodyPr wrap="none">
            <a:prstTxWarp prst="textNoShape">
              <a:avLst/>
            </a:prstTxWarp>
            <a:spAutoFit/>
          </a:bodyPr>
          <a:lstStyle/>
          <a:p>
            <a:r>
              <a:rPr lang="en-US" dirty="0"/>
              <a:t>T</a:t>
            </a:r>
          </a:p>
        </p:txBody>
      </p:sp>
      <p:sp>
        <p:nvSpPr>
          <p:cNvPr id="21514" name="TextBox 10"/>
          <p:cNvSpPr txBox="1">
            <a:spLocks noChangeArrowheads="1"/>
          </p:cNvSpPr>
          <p:nvPr/>
        </p:nvSpPr>
        <p:spPr bwMode="auto">
          <a:xfrm>
            <a:off x="2057400" y="4572000"/>
            <a:ext cx="338138" cy="369888"/>
          </a:xfrm>
          <a:prstGeom prst="rect">
            <a:avLst/>
          </a:prstGeom>
          <a:noFill/>
          <a:ln w="9525">
            <a:noFill/>
            <a:miter lim="800000"/>
            <a:headEnd/>
            <a:tailEnd/>
          </a:ln>
        </p:spPr>
        <p:txBody>
          <a:bodyPr wrap="none">
            <a:prstTxWarp prst="textNoShape">
              <a:avLst/>
            </a:prstTxWarp>
            <a:spAutoFit/>
          </a:bodyPr>
          <a:lstStyle/>
          <a:p>
            <a:r>
              <a:rPr lang="en-US" dirty="0"/>
              <a:t>T</a:t>
            </a:r>
          </a:p>
        </p:txBody>
      </p:sp>
      <p:sp>
        <p:nvSpPr>
          <p:cNvPr id="21515" name="TextBox 11"/>
          <p:cNvSpPr txBox="1">
            <a:spLocks noChangeArrowheads="1"/>
          </p:cNvSpPr>
          <p:nvPr/>
        </p:nvSpPr>
        <p:spPr bwMode="auto">
          <a:xfrm>
            <a:off x="4876800" y="1752600"/>
            <a:ext cx="1030288" cy="369888"/>
          </a:xfrm>
          <a:prstGeom prst="rect">
            <a:avLst/>
          </a:prstGeom>
          <a:noFill/>
          <a:ln w="9525">
            <a:noFill/>
            <a:miter lim="800000"/>
            <a:headEnd/>
            <a:tailEnd/>
          </a:ln>
        </p:spPr>
        <p:txBody>
          <a:bodyPr wrap="none">
            <a:prstTxWarp prst="textNoShape">
              <a:avLst/>
            </a:prstTxWarp>
            <a:spAutoFit/>
          </a:bodyPr>
          <a:lstStyle/>
          <a:p>
            <a:r>
              <a:rPr lang="en-US" dirty="0"/>
              <a:t>Density</a:t>
            </a:r>
          </a:p>
        </p:txBody>
      </p:sp>
      <p:sp>
        <p:nvSpPr>
          <p:cNvPr id="21516" name="TextBox 12"/>
          <p:cNvSpPr txBox="1">
            <a:spLocks noChangeArrowheads="1"/>
          </p:cNvSpPr>
          <p:nvPr/>
        </p:nvSpPr>
        <p:spPr bwMode="auto">
          <a:xfrm>
            <a:off x="4953000" y="4572000"/>
            <a:ext cx="1030288" cy="369888"/>
          </a:xfrm>
          <a:prstGeom prst="rect">
            <a:avLst/>
          </a:prstGeom>
          <a:noFill/>
          <a:ln w="9525">
            <a:noFill/>
            <a:miter lim="800000"/>
            <a:headEnd/>
            <a:tailEnd/>
          </a:ln>
        </p:spPr>
        <p:txBody>
          <a:bodyPr wrap="none">
            <a:prstTxWarp prst="textNoShape">
              <a:avLst/>
            </a:prstTxWarp>
            <a:spAutoFit/>
          </a:bodyPr>
          <a:lstStyle/>
          <a:p>
            <a:r>
              <a:rPr lang="en-US" dirty="0"/>
              <a:t>Density</a:t>
            </a:r>
          </a:p>
        </p:txBody>
      </p:sp>
      <p:cxnSp>
        <p:nvCxnSpPr>
          <p:cNvPr id="21517" name="Straight Connector 14"/>
          <p:cNvCxnSpPr>
            <a:cxnSpLocks noChangeShapeType="1"/>
          </p:cNvCxnSpPr>
          <p:nvPr/>
        </p:nvCxnSpPr>
        <p:spPr bwMode="auto">
          <a:xfrm>
            <a:off x="4724400" y="1524000"/>
            <a:ext cx="2057400" cy="1588"/>
          </a:xfrm>
          <a:prstGeom prst="line">
            <a:avLst/>
          </a:prstGeom>
          <a:noFill/>
          <a:ln w="12700">
            <a:solidFill>
              <a:schemeClr val="tx1"/>
            </a:solidFill>
            <a:round/>
            <a:headEnd/>
            <a:tailEnd/>
          </a:ln>
        </p:spPr>
      </p:cxnSp>
    </p:spTree>
  </p:cSld>
  <p:clrMapOvr>
    <a:masterClrMapping/>
  </p:clrMapOvr>
  <p:transition advClick="0" advTm="6000">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Evolution of center of 3.5 </a:t>
            </a:r>
            <a:r>
              <a:rPr lang="en-US" sz="2400" dirty="0" smtClean="0">
                <a:latin typeface="Symbol" charset="2"/>
                <a:cs typeface="Symbol" charset="2"/>
              </a:rPr>
              <a:t>m</a:t>
            </a:r>
            <a:r>
              <a:rPr lang="en-US" sz="2400" dirty="0" smtClean="0"/>
              <a:t> thick Al foil over the heating phase (1 ns) using LEOS with maxwell construction</a:t>
            </a:r>
            <a:endParaRPr lang="en-US" sz="2400" dirty="0"/>
          </a:p>
        </p:txBody>
      </p:sp>
      <p:pic>
        <p:nvPicPr>
          <p:cNvPr id="3" name="Picture 2"/>
          <p:cNvPicPr>
            <a:picLocks noChangeAspect="1"/>
          </p:cNvPicPr>
          <p:nvPr/>
        </p:nvPicPr>
        <mc:AlternateContent xmlns:ma="http://schemas.microsoft.com/office/mac/drawingml/2008/main">
          <mc:Choice Requires="ma">
            <p:blipFill>
              <a:blip r:embed="rId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tretch>
                <a:fillRect/>
              </a:stretch>
            </p:blipFill>
          </mc:Fallback>
        </mc:AlternateContent>
        <p:spPr>
          <a:xfrm>
            <a:off x="457200" y="1066800"/>
            <a:ext cx="4191000" cy="2689746"/>
          </a:xfrm>
          <a:prstGeom prst="rect">
            <a:avLst/>
          </a:prstGeom>
        </p:spPr>
      </p:pic>
      <p:pic>
        <p:nvPicPr>
          <p:cNvPr id="5" name="Picture 4"/>
          <p:cNvPicPr>
            <a:picLocks noChangeAspect="1"/>
          </p:cNvPicPr>
          <p:nvPr/>
        </p:nvPicPr>
        <mc:AlternateContent xmlns:ma="http://schemas.microsoft.com/office/mac/drawingml/2008/main">
          <mc:Choice Requires="ma">
            <p:blipFill>
              <a:blip r:embed="rId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tretch>
                <a:fillRect/>
              </a:stretch>
            </p:blipFill>
          </mc:Fallback>
        </mc:AlternateContent>
        <p:spPr>
          <a:xfrm>
            <a:off x="4884922" y="1066800"/>
            <a:ext cx="4036828" cy="2590800"/>
          </a:xfrm>
          <a:prstGeom prst="rect">
            <a:avLst/>
          </a:prstGeom>
        </p:spPr>
      </p:pic>
      <p:pic>
        <p:nvPicPr>
          <p:cNvPr id="7" name="Picture 6"/>
          <p:cNvPicPr>
            <a:picLocks noChangeAspect="1"/>
          </p:cNvPicPr>
          <p:nvPr/>
        </p:nvPicPr>
        <mc:AlternateContent xmlns:ma="http://schemas.microsoft.com/office/mac/drawingml/2008/main">
          <mc:Choice Requires="ma">
            <p:blipFill>
              <a:blip r:embed="rId6"/>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7"/>
              <a:stretch>
                <a:fillRect/>
              </a:stretch>
            </p:blipFill>
          </mc:Fallback>
        </mc:AlternateContent>
        <p:spPr>
          <a:xfrm>
            <a:off x="457200" y="3962400"/>
            <a:ext cx="4225752" cy="2667000"/>
          </a:xfrm>
          <a:prstGeom prst="rect">
            <a:avLst/>
          </a:prstGeom>
        </p:spPr>
      </p:pic>
      <p:pic>
        <p:nvPicPr>
          <p:cNvPr id="8" name="Picture 7"/>
          <p:cNvPicPr>
            <a:picLocks noChangeAspect="1"/>
          </p:cNvPicPr>
          <p:nvPr/>
        </p:nvPicPr>
        <mc:AlternateContent xmlns:ma="http://schemas.microsoft.com/office/mac/drawingml/2008/main">
          <mc:Choice Requires="ma">
            <p:blipFill>
              <a:blip r:embed="rId8"/>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9"/>
              <a:stretch>
                <a:fillRect/>
              </a:stretch>
            </p:blipFill>
          </mc:Fallback>
        </mc:AlternateContent>
        <p:spPr>
          <a:xfrm>
            <a:off x="4849802" y="3962400"/>
            <a:ext cx="4141798" cy="2667000"/>
          </a:xfrm>
          <a:prstGeom prst="rect">
            <a:avLst/>
          </a:prstGeom>
        </p:spPr>
      </p:pic>
    </p:spTree>
  </p:cSld>
  <p:clrMapOvr>
    <a:masterClrMapping/>
  </p:clrMapOvr>
  <p:transition advClick="0" advTm="6000">
    <p:wipe dir="d"/>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Evolution of center of 3.5 </a:t>
            </a:r>
            <a:r>
              <a:rPr lang="en-US" sz="2400" dirty="0" smtClean="0">
                <a:latin typeface="Symbol" charset="2"/>
                <a:cs typeface="Symbol" charset="2"/>
              </a:rPr>
              <a:t>m</a:t>
            </a:r>
            <a:r>
              <a:rPr lang="en-US" sz="2400" dirty="0" smtClean="0"/>
              <a:t> thick Al foil over the heating phase (1 ns) using LEOS with maxwell construction</a:t>
            </a:r>
            <a:endParaRPr lang="en-US" sz="2400" dirty="0"/>
          </a:p>
        </p:txBody>
      </p:sp>
      <p:pic>
        <p:nvPicPr>
          <p:cNvPr id="4" name="Picture 3"/>
          <p:cNvPicPr>
            <a:picLocks noChangeAspect="1"/>
          </p:cNvPicPr>
          <p:nvPr/>
        </p:nvPicPr>
        <mc:AlternateContent xmlns:ma="http://schemas.microsoft.com/office/mac/drawingml/2008/main">
          <mc:Choice Requires="ma">
            <p:blipFill>
              <a:blip r:embed="rId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tretch>
                <a:fillRect/>
              </a:stretch>
            </p:blipFill>
          </mc:Fallback>
        </mc:AlternateContent>
        <p:spPr>
          <a:xfrm>
            <a:off x="-1" y="1143000"/>
            <a:ext cx="4467225" cy="2819400"/>
          </a:xfrm>
          <a:prstGeom prst="rect">
            <a:avLst/>
          </a:prstGeom>
        </p:spPr>
      </p:pic>
      <p:pic>
        <p:nvPicPr>
          <p:cNvPr id="5" name="Picture 4"/>
          <p:cNvPicPr>
            <a:picLocks noChangeAspect="1"/>
          </p:cNvPicPr>
          <p:nvPr/>
        </p:nvPicPr>
        <mc:AlternateContent xmlns:ma="http://schemas.microsoft.com/office/mac/drawingml/2008/main">
          <mc:Choice Requires="ma">
            <p:blipFill>
              <a:blip r:embed="rId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tretch>
                <a:fillRect/>
              </a:stretch>
            </p:blipFill>
          </mc:Fallback>
        </mc:AlternateContent>
        <p:spPr>
          <a:xfrm>
            <a:off x="4495800" y="1143000"/>
            <a:ext cx="4425950" cy="2868846"/>
          </a:xfrm>
          <a:prstGeom prst="rect">
            <a:avLst/>
          </a:prstGeom>
        </p:spPr>
      </p:pic>
      <p:pic>
        <p:nvPicPr>
          <p:cNvPr id="6" name="Picture 5"/>
          <p:cNvPicPr>
            <a:picLocks noChangeAspect="1"/>
          </p:cNvPicPr>
          <p:nvPr/>
        </p:nvPicPr>
        <mc:AlternateContent xmlns:ma="http://schemas.microsoft.com/office/mac/drawingml/2008/main">
          <mc:Choice Requires="ma">
            <p:blipFill>
              <a:blip r:embed="rId6"/>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7"/>
              <a:stretch>
                <a:fillRect/>
              </a:stretch>
            </p:blipFill>
          </mc:Fallback>
        </mc:AlternateContent>
        <p:spPr>
          <a:xfrm>
            <a:off x="4794334" y="4038600"/>
            <a:ext cx="4349666" cy="2819400"/>
          </a:xfrm>
          <a:prstGeom prst="rect">
            <a:avLst/>
          </a:prstGeom>
        </p:spPr>
      </p:pic>
    </p:spTree>
  </p:cSld>
  <p:clrMapOvr>
    <a:masterClrMapping/>
  </p:clrMapOvr>
  <p:transition advClick="0" advTm="6000">
    <p:wipe dir="d"/>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r>
              <a:rPr lang="en-US" sz="2400" dirty="0">
                <a:ea typeface="ＭＳ Ｐゴシック" pitchFamily="-109" charset="-128"/>
                <a:cs typeface="ＭＳ Ｐゴシック" pitchFamily="-109" charset="-128"/>
              </a:rPr>
              <a:t>NDCX II will nominally operate  at the Bragg peak using Lithium ions for WDM experiments</a:t>
            </a:r>
            <a:endParaRPr lang="en-US" dirty="0">
              <a:ea typeface="ＭＳ Ｐゴシック" pitchFamily="-109" charset="-128"/>
              <a:cs typeface="ＭＳ Ｐゴシック" pitchFamily="-109" charset="-128"/>
            </a:endParaRPr>
          </a:p>
        </p:txBody>
      </p:sp>
      <p:grpSp>
        <p:nvGrpSpPr>
          <p:cNvPr id="16388" name="Group 6"/>
          <p:cNvGrpSpPr>
            <a:grpSpLocks/>
          </p:cNvGrpSpPr>
          <p:nvPr/>
        </p:nvGrpSpPr>
        <p:grpSpPr bwMode="auto">
          <a:xfrm>
            <a:off x="457200" y="1066800"/>
            <a:ext cx="5181600" cy="3087688"/>
            <a:chOff x="288" y="672"/>
            <a:chExt cx="3264" cy="1945"/>
          </a:xfrm>
        </p:grpSpPr>
        <p:pic>
          <p:nvPicPr>
            <p:cNvPr id="16407" name="Picture 3"/>
            <p:cNvPicPr>
              <a:picLocks noChangeAspect="1" noChangeArrowheads="1"/>
            </p:cNvPicPr>
            <p:nvPr/>
          </p:nvPicPr>
          <p:blipFill>
            <a:blip r:embed="rId3"/>
            <a:srcRect/>
            <a:stretch>
              <a:fillRect/>
            </a:stretch>
          </p:blipFill>
          <p:spPr bwMode="auto">
            <a:xfrm>
              <a:off x="288" y="672"/>
              <a:ext cx="3264" cy="1945"/>
            </a:xfrm>
            <a:prstGeom prst="rect">
              <a:avLst/>
            </a:prstGeom>
            <a:noFill/>
            <a:ln w="9525">
              <a:noFill/>
              <a:miter lim="800000"/>
              <a:headEnd/>
              <a:tailEnd/>
            </a:ln>
          </p:spPr>
        </p:pic>
        <p:sp>
          <p:nvSpPr>
            <p:cNvPr id="16408" name="Rectangle 4"/>
            <p:cNvSpPr>
              <a:spLocks noChangeArrowheads="1"/>
            </p:cNvSpPr>
            <p:nvPr/>
          </p:nvSpPr>
          <p:spPr bwMode="auto">
            <a:xfrm>
              <a:off x="384" y="1248"/>
              <a:ext cx="336" cy="864"/>
            </a:xfrm>
            <a:prstGeom prst="rect">
              <a:avLst/>
            </a:prstGeom>
            <a:solidFill>
              <a:schemeClr val="bg1"/>
            </a:solidFill>
            <a:ln w="12700">
              <a:noFill/>
              <a:miter lim="800000"/>
              <a:headEnd/>
              <a:tailEnd/>
            </a:ln>
          </p:spPr>
          <p:txBody>
            <a:bodyPr wrap="none" anchor="ctr">
              <a:prstTxWarp prst="textNoShape">
                <a:avLst/>
              </a:prstTxWarp>
            </a:bodyPr>
            <a:lstStyle/>
            <a:p>
              <a:endParaRPr lang="en-US" dirty="0"/>
            </a:p>
          </p:txBody>
        </p:sp>
        <p:sp>
          <p:nvSpPr>
            <p:cNvPr id="16409" name="Rectangle 5"/>
            <p:cNvSpPr>
              <a:spLocks noChangeArrowheads="1"/>
            </p:cNvSpPr>
            <p:nvPr/>
          </p:nvSpPr>
          <p:spPr bwMode="auto">
            <a:xfrm>
              <a:off x="1536" y="2496"/>
              <a:ext cx="816" cy="96"/>
            </a:xfrm>
            <a:prstGeom prst="rect">
              <a:avLst/>
            </a:prstGeom>
            <a:solidFill>
              <a:schemeClr val="bg1"/>
            </a:solidFill>
            <a:ln w="12700">
              <a:noFill/>
              <a:miter lim="800000"/>
              <a:headEnd/>
              <a:tailEnd/>
            </a:ln>
          </p:spPr>
          <p:txBody>
            <a:bodyPr wrap="none" anchor="ctr">
              <a:prstTxWarp prst="textNoShape">
                <a:avLst/>
              </a:prstTxWarp>
            </a:bodyPr>
            <a:lstStyle/>
            <a:p>
              <a:endParaRPr lang="en-US" dirty="0"/>
            </a:p>
          </p:txBody>
        </p:sp>
      </p:grpSp>
      <p:sp>
        <p:nvSpPr>
          <p:cNvPr id="16389" name="Rectangle 7"/>
          <p:cNvSpPr>
            <a:spLocks noChangeArrowheads="1"/>
          </p:cNvSpPr>
          <p:nvPr/>
        </p:nvSpPr>
        <p:spPr bwMode="auto">
          <a:xfrm>
            <a:off x="381000" y="2209800"/>
            <a:ext cx="685800" cy="1447800"/>
          </a:xfrm>
          <a:prstGeom prst="rect">
            <a:avLst/>
          </a:prstGeom>
          <a:solidFill>
            <a:schemeClr val="bg1"/>
          </a:solidFill>
          <a:ln w="12700">
            <a:noFill/>
            <a:miter lim="800000"/>
            <a:headEnd/>
            <a:tailEnd/>
          </a:ln>
        </p:spPr>
        <p:txBody>
          <a:bodyPr wrap="none" anchor="ctr">
            <a:prstTxWarp prst="textNoShape">
              <a:avLst/>
            </a:prstTxWarp>
          </a:bodyPr>
          <a:lstStyle/>
          <a:p>
            <a:endParaRPr lang="en-US" dirty="0"/>
          </a:p>
        </p:txBody>
      </p:sp>
      <p:graphicFrame>
        <p:nvGraphicFramePr>
          <p:cNvPr id="16386" name="Object 2"/>
          <p:cNvGraphicFramePr>
            <a:graphicFrameLocks noChangeAspect="1"/>
          </p:cNvGraphicFramePr>
          <p:nvPr/>
        </p:nvGraphicFramePr>
        <p:xfrm>
          <a:off x="0" y="2362200"/>
          <a:ext cx="958850" cy="646113"/>
        </p:xfrm>
        <a:graphic>
          <a:graphicData uri="http://schemas.openxmlformats.org/presentationml/2006/ole">
            <p:oleObj spid="_x0000_s16386" name="Equation" r:id="rId4" imgW="546100" imgH="368300" progId="Equation.3">
              <p:embed/>
            </p:oleObj>
          </a:graphicData>
        </a:graphic>
      </p:graphicFrame>
      <p:sp>
        <p:nvSpPr>
          <p:cNvPr id="16390" name="Text Box 9"/>
          <p:cNvSpPr txBox="1">
            <a:spLocks noChangeArrowheads="1"/>
          </p:cNvSpPr>
          <p:nvPr/>
        </p:nvSpPr>
        <p:spPr bwMode="auto">
          <a:xfrm>
            <a:off x="0" y="1447800"/>
            <a:ext cx="1228725" cy="701675"/>
          </a:xfrm>
          <a:prstGeom prst="rect">
            <a:avLst/>
          </a:prstGeom>
          <a:noFill/>
          <a:ln w="12700">
            <a:noFill/>
            <a:miter lim="800000"/>
            <a:headEnd/>
            <a:tailEnd/>
          </a:ln>
        </p:spPr>
        <p:txBody>
          <a:bodyPr wrap="none">
            <a:prstTxWarp prst="textNoShape">
              <a:avLst/>
            </a:prstTxWarp>
            <a:spAutoFit/>
          </a:bodyPr>
          <a:lstStyle/>
          <a:p>
            <a:r>
              <a:rPr lang="en-US" sz="2000" dirty="0"/>
              <a:t>Energy</a:t>
            </a:r>
          </a:p>
          <a:p>
            <a:r>
              <a:rPr lang="en-US" sz="2000" dirty="0"/>
              <a:t>loss rate</a:t>
            </a:r>
          </a:p>
        </p:txBody>
      </p:sp>
      <p:sp>
        <p:nvSpPr>
          <p:cNvPr id="16391" name="Text Box 10"/>
          <p:cNvSpPr txBox="1">
            <a:spLocks noChangeArrowheads="1"/>
          </p:cNvSpPr>
          <p:nvPr/>
        </p:nvSpPr>
        <p:spPr bwMode="auto">
          <a:xfrm>
            <a:off x="0" y="3200400"/>
            <a:ext cx="1354138" cy="304800"/>
          </a:xfrm>
          <a:prstGeom prst="rect">
            <a:avLst/>
          </a:prstGeom>
          <a:noFill/>
          <a:ln w="12700">
            <a:noFill/>
            <a:miter lim="800000"/>
            <a:headEnd/>
            <a:tailEnd/>
          </a:ln>
        </p:spPr>
        <p:txBody>
          <a:bodyPr wrap="none">
            <a:prstTxWarp prst="textNoShape">
              <a:avLst/>
            </a:prstTxWarp>
            <a:spAutoFit/>
          </a:bodyPr>
          <a:lstStyle/>
          <a:p>
            <a:r>
              <a:rPr lang="en-US" sz="1400" dirty="0"/>
              <a:t>(MeV/mg cm</a:t>
            </a:r>
            <a:r>
              <a:rPr lang="en-US" sz="1400" baseline="30000" dirty="0"/>
              <a:t>2</a:t>
            </a:r>
            <a:r>
              <a:rPr lang="en-US" sz="1400" dirty="0"/>
              <a:t>)</a:t>
            </a:r>
            <a:endParaRPr lang="en-US" sz="2000" dirty="0"/>
          </a:p>
        </p:txBody>
      </p:sp>
      <p:sp>
        <p:nvSpPr>
          <p:cNvPr id="16392" name="Text Box 11"/>
          <p:cNvSpPr txBox="1">
            <a:spLocks noChangeArrowheads="1"/>
          </p:cNvSpPr>
          <p:nvPr/>
        </p:nvSpPr>
        <p:spPr bwMode="auto">
          <a:xfrm>
            <a:off x="1524000" y="3962400"/>
            <a:ext cx="2216150" cy="396875"/>
          </a:xfrm>
          <a:prstGeom prst="rect">
            <a:avLst/>
          </a:prstGeom>
          <a:noFill/>
          <a:ln w="12700">
            <a:noFill/>
            <a:miter lim="800000"/>
            <a:headEnd/>
            <a:tailEnd/>
          </a:ln>
        </p:spPr>
        <p:txBody>
          <a:bodyPr wrap="none">
            <a:prstTxWarp prst="textNoShape">
              <a:avLst/>
            </a:prstTxWarp>
            <a:spAutoFit/>
          </a:bodyPr>
          <a:lstStyle/>
          <a:p>
            <a:r>
              <a:rPr lang="en-US" sz="2000" dirty="0"/>
              <a:t>Energy/Ion mass</a:t>
            </a:r>
          </a:p>
        </p:txBody>
      </p:sp>
      <p:sp>
        <p:nvSpPr>
          <p:cNvPr id="16393" name="Text Box 12"/>
          <p:cNvSpPr txBox="1">
            <a:spLocks noChangeArrowheads="1"/>
          </p:cNvSpPr>
          <p:nvPr/>
        </p:nvSpPr>
        <p:spPr bwMode="auto">
          <a:xfrm>
            <a:off x="3733800" y="4000500"/>
            <a:ext cx="1082675" cy="304800"/>
          </a:xfrm>
          <a:prstGeom prst="rect">
            <a:avLst/>
          </a:prstGeom>
          <a:noFill/>
          <a:ln w="12700">
            <a:noFill/>
            <a:miter lim="800000"/>
            <a:headEnd/>
            <a:tailEnd/>
          </a:ln>
        </p:spPr>
        <p:txBody>
          <a:bodyPr wrap="none">
            <a:prstTxWarp prst="textNoShape">
              <a:avLst/>
            </a:prstTxWarp>
            <a:spAutoFit/>
          </a:bodyPr>
          <a:lstStyle/>
          <a:p>
            <a:r>
              <a:rPr lang="en-US" sz="1400" dirty="0"/>
              <a:t>(MeV/amu)</a:t>
            </a:r>
            <a:endParaRPr lang="en-US" sz="2000" dirty="0"/>
          </a:p>
        </p:txBody>
      </p:sp>
      <p:sp>
        <p:nvSpPr>
          <p:cNvPr id="16394" name="Text Box 13"/>
          <p:cNvSpPr txBox="1">
            <a:spLocks noChangeArrowheads="1"/>
          </p:cNvSpPr>
          <p:nvPr/>
        </p:nvSpPr>
        <p:spPr bwMode="auto">
          <a:xfrm>
            <a:off x="3946525" y="1952625"/>
            <a:ext cx="4376738" cy="641350"/>
          </a:xfrm>
          <a:prstGeom prst="rect">
            <a:avLst/>
          </a:prstGeom>
          <a:noFill/>
          <a:ln w="12700">
            <a:noFill/>
            <a:miter lim="800000"/>
            <a:headEnd/>
            <a:tailEnd/>
          </a:ln>
        </p:spPr>
        <p:txBody>
          <a:bodyPr wrap="none">
            <a:prstTxWarp prst="textNoShape">
              <a:avLst/>
            </a:prstTxWarp>
            <a:spAutoFit/>
          </a:bodyPr>
          <a:lstStyle/>
          <a:p>
            <a:r>
              <a:rPr lang="en-US" dirty="0">
                <a:solidFill>
                  <a:schemeClr val="accent2"/>
                </a:solidFill>
              </a:rPr>
              <a:t>Li</a:t>
            </a:r>
            <a:r>
              <a:rPr lang="en-US" dirty="0"/>
              <a:t> @ 0.4 MeV/amu = </a:t>
            </a:r>
            <a:r>
              <a:rPr lang="en-US" dirty="0">
                <a:solidFill>
                  <a:schemeClr val="accent2"/>
                </a:solidFill>
              </a:rPr>
              <a:t>NDCX II</a:t>
            </a:r>
            <a:r>
              <a:rPr lang="en-US" dirty="0"/>
              <a:t> (planned )</a:t>
            </a:r>
          </a:p>
          <a:p>
            <a:r>
              <a:rPr lang="en-US" dirty="0"/>
              <a:t>     (Bragg peak)</a:t>
            </a:r>
          </a:p>
        </p:txBody>
      </p:sp>
      <p:sp>
        <p:nvSpPr>
          <p:cNvPr id="16395" name="Line 14"/>
          <p:cNvSpPr>
            <a:spLocks noChangeShapeType="1"/>
          </p:cNvSpPr>
          <p:nvPr/>
        </p:nvSpPr>
        <p:spPr bwMode="auto">
          <a:xfrm flipH="1" flipV="1">
            <a:off x="2971800" y="1905000"/>
            <a:ext cx="1003300" cy="152400"/>
          </a:xfrm>
          <a:prstGeom prst="line">
            <a:avLst/>
          </a:prstGeom>
          <a:noFill/>
          <a:ln w="28575">
            <a:solidFill>
              <a:schemeClr val="accent2"/>
            </a:solidFill>
            <a:round/>
            <a:headEnd/>
            <a:tailEnd/>
          </a:ln>
        </p:spPr>
        <p:txBody>
          <a:bodyPr wrap="none" anchor="ctr">
            <a:prstTxWarp prst="textNoShape">
              <a:avLst/>
            </a:prstTxWarp>
          </a:bodyPr>
          <a:lstStyle/>
          <a:p>
            <a:endParaRPr lang="en-US" dirty="0"/>
          </a:p>
        </p:txBody>
      </p:sp>
      <p:sp>
        <p:nvSpPr>
          <p:cNvPr id="16396" name="Text Box 15"/>
          <p:cNvSpPr txBox="1">
            <a:spLocks noChangeArrowheads="1"/>
          </p:cNvSpPr>
          <p:nvPr/>
        </p:nvSpPr>
        <p:spPr bwMode="auto">
          <a:xfrm>
            <a:off x="4038600" y="2514600"/>
            <a:ext cx="3373438" cy="641350"/>
          </a:xfrm>
          <a:prstGeom prst="rect">
            <a:avLst/>
          </a:prstGeom>
          <a:noFill/>
          <a:ln w="12700">
            <a:noFill/>
            <a:miter lim="800000"/>
            <a:headEnd/>
            <a:tailEnd/>
          </a:ln>
        </p:spPr>
        <p:txBody>
          <a:bodyPr wrap="none">
            <a:prstTxWarp prst="textNoShape">
              <a:avLst/>
            </a:prstTxWarp>
            <a:spAutoFit/>
          </a:bodyPr>
          <a:lstStyle/>
          <a:p>
            <a:r>
              <a:rPr lang="en-US" dirty="0">
                <a:solidFill>
                  <a:schemeClr val="hlink"/>
                </a:solidFill>
              </a:rPr>
              <a:t>K</a:t>
            </a:r>
            <a:r>
              <a:rPr lang="en-US" dirty="0"/>
              <a:t> @ 0.009 MeV/amu = </a:t>
            </a:r>
            <a:r>
              <a:rPr lang="en-US" dirty="0">
                <a:solidFill>
                  <a:schemeClr val="hlink"/>
                </a:solidFill>
              </a:rPr>
              <a:t>NDCX I</a:t>
            </a:r>
          </a:p>
          <a:p>
            <a:r>
              <a:rPr lang="en-US" dirty="0"/>
              <a:t>    (nuclear stopping plateau) </a:t>
            </a:r>
          </a:p>
        </p:txBody>
      </p:sp>
      <p:sp>
        <p:nvSpPr>
          <p:cNvPr id="16397" name="Line 16"/>
          <p:cNvSpPr>
            <a:spLocks noChangeShapeType="1"/>
          </p:cNvSpPr>
          <p:nvPr/>
        </p:nvSpPr>
        <p:spPr bwMode="auto">
          <a:xfrm flipV="1">
            <a:off x="2286000" y="2743200"/>
            <a:ext cx="1752600" cy="0"/>
          </a:xfrm>
          <a:prstGeom prst="line">
            <a:avLst/>
          </a:prstGeom>
          <a:noFill/>
          <a:ln w="28575">
            <a:solidFill>
              <a:schemeClr val="hlink"/>
            </a:solidFill>
            <a:round/>
            <a:headEnd/>
            <a:tailEnd/>
          </a:ln>
        </p:spPr>
        <p:txBody>
          <a:bodyPr wrap="none" anchor="ctr">
            <a:prstTxWarp prst="textNoShape">
              <a:avLst/>
            </a:prstTxWarp>
          </a:bodyPr>
          <a:lstStyle/>
          <a:p>
            <a:endParaRPr lang="en-US" dirty="0"/>
          </a:p>
        </p:txBody>
      </p:sp>
      <p:sp>
        <p:nvSpPr>
          <p:cNvPr id="16398" name="Rectangle 17"/>
          <p:cNvSpPr>
            <a:spLocks noChangeArrowheads="1"/>
          </p:cNvSpPr>
          <p:nvPr/>
        </p:nvSpPr>
        <p:spPr bwMode="auto">
          <a:xfrm>
            <a:off x="533400" y="4937125"/>
            <a:ext cx="4724400" cy="304800"/>
          </a:xfrm>
          <a:prstGeom prst="rect">
            <a:avLst/>
          </a:prstGeom>
          <a:solidFill>
            <a:schemeClr val="accent1"/>
          </a:solidFill>
          <a:ln w="12700">
            <a:solidFill>
              <a:schemeClr val="tx1"/>
            </a:solidFill>
            <a:miter lim="800000"/>
            <a:headEnd/>
            <a:tailEnd/>
          </a:ln>
        </p:spPr>
        <p:txBody>
          <a:bodyPr wrap="none" anchor="ctr">
            <a:prstTxWarp prst="textNoShape">
              <a:avLst/>
            </a:prstTxWarp>
          </a:bodyPr>
          <a:lstStyle/>
          <a:p>
            <a:pPr algn="ctr"/>
            <a:endParaRPr lang="en-US" sz="2000" dirty="0"/>
          </a:p>
        </p:txBody>
      </p:sp>
      <p:sp>
        <p:nvSpPr>
          <p:cNvPr id="16399" name="Rectangle 18"/>
          <p:cNvSpPr>
            <a:spLocks noChangeArrowheads="1"/>
          </p:cNvSpPr>
          <p:nvPr/>
        </p:nvSpPr>
        <p:spPr bwMode="auto">
          <a:xfrm>
            <a:off x="2743200" y="4479925"/>
            <a:ext cx="304800" cy="1295400"/>
          </a:xfrm>
          <a:prstGeom prst="rect">
            <a:avLst/>
          </a:prstGeom>
          <a:solidFill>
            <a:schemeClr val="accent2"/>
          </a:solidFill>
          <a:ln w="12700">
            <a:solidFill>
              <a:schemeClr val="tx1"/>
            </a:solidFill>
            <a:miter lim="800000"/>
            <a:headEnd/>
            <a:tailEnd/>
          </a:ln>
        </p:spPr>
        <p:txBody>
          <a:bodyPr wrap="none" anchor="ctr">
            <a:prstTxWarp prst="textNoShape">
              <a:avLst/>
            </a:prstTxWarp>
          </a:bodyPr>
          <a:lstStyle/>
          <a:p>
            <a:pPr algn="ctr"/>
            <a:endParaRPr lang="en-US" sz="2000" dirty="0">
              <a:solidFill>
                <a:srgbClr val="006B61"/>
              </a:solidFill>
            </a:endParaRPr>
          </a:p>
        </p:txBody>
      </p:sp>
      <p:sp>
        <p:nvSpPr>
          <p:cNvPr id="16400" name="Text Box 19"/>
          <p:cNvSpPr txBox="1">
            <a:spLocks noChangeArrowheads="1"/>
          </p:cNvSpPr>
          <p:nvPr/>
        </p:nvSpPr>
        <p:spPr bwMode="auto">
          <a:xfrm>
            <a:off x="3813175" y="4921250"/>
            <a:ext cx="1370013" cy="396875"/>
          </a:xfrm>
          <a:prstGeom prst="rect">
            <a:avLst/>
          </a:prstGeom>
          <a:noFill/>
          <a:ln w="12700">
            <a:noFill/>
            <a:miter lim="800000"/>
            <a:headEnd/>
            <a:tailEnd/>
          </a:ln>
        </p:spPr>
        <p:txBody>
          <a:bodyPr wrap="none">
            <a:prstTxWarp prst="textNoShape">
              <a:avLst/>
            </a:prstTxWarp>
            <a:spAutoFit/>
          </a:bodyPr>
          <a:lstStyle/>
          <a:p>
            <a:r>
              <a:rPr lang="en-US" sz="2000" dirty="0"/>
              <a:t>Ion beam </a:t>
            </a:r>
          </a:p>
        </p:txBody>
      </p:sp>
      <p:sp>
        <p:nvSpPr>
          <p:cNvPr id="16401" name="Line 20"/>
          <p:cNvSpPr>
            <a:spLocks noChangeShapeType="1"/>
          </p:cNvSpPr>
          <p:nvPr/>
        </p:nvSpPr>
        <p:spPr bwMode="auto">
          <a:xfrm flipH="1">
            <a:off x="2286000" y="5089525"/>
            <a:ext cx="228600"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16402" name="Line 21"/>
          <p:cNvSpPr>
            <a:spLocks noChangeShapeType="1"/>
          </p:cNvSpPr>
          <p:nvPr/>
        </p:nvSpPr>
        <p:spPr bwMode="auto">
          <a:xfrm flipH="1">
            <a:off x="3200400" y="5089525"/>
            <a:ext cx="609600"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16403" name="Rectangle 22"/>
          <p:cNvSpPr>
            <a:spLocks noChangeArrowheads="1"/>
          </p:cNvSpPr>
          <p:nvPr/>
        </p:nvSpPr>
        <p:spPr bwMode="auto">
          <a:xfrm>
            <a:off x="5476875" y="4632325"/>
            <a:ext cx="2828925" cy="1616075"/>
          </a:xfrm>
          <a:prstGeom prst="rect">
            <a:avLst/>
          </a:prstGeom>
          <a:noFill/>
          <a:ln w="12700">
            <a:noFill/>
            <a:miter lim="800000"/>
            <a:headEnd/>
            <a:tailEnd/>
          </a:ln>
        </p:spPr>
        <p:txBody>
          <a:bodyPr>
            <a:prstTxWarp prst="textNoShape">
              <a:avLst/>
            </a:prstTxWarp>
            <a:spAutoFit/>
          </a:bodyPr>
          <a:lstStyle/>
          <a:p>
            <a:r>
              <a:rPr lang="en-US" sz="2000" dirty="0"/>
              <a:t>uniformity and fractional energy loss can be high if operate at Bragg peak (Larry Grisham, PPPL)</a:t>
            </a:r>
          </a:p>
        </p:txBody>
      </p:sp>
      <p:sp>
        <p:nvSpPr>
          <p:cNvPr id="16404" name="Text Box 23"/>
          <p:cNvSpPr txBox="1">
            <a:spLocks noChangeArrowheads="1"/>
          </p:cNvSpPr>
          <p:nvPr/>
        </p:nvSpPr>
        <p:spPr bwMode="auto">
          <a:xfrm>
            <a:off x="5638800" y="3657600"/>
            <a:ext cx="3284538" cy="738188"/>
          </a:xfrm>
          <a:prstGeom prst="rect">
            <a:avLst/>
          </a:prstGeom>
          <a:noFill/>
          <a:ln w="12700">
            <a:noFill/>
            <a:miter lim="800000"/>
            <a:headEnd/>
            <a:tailEnd/>
          </a:ln>
        </p:spPr>
        <p:txBody>
          <a:bodyPr wrap="none">
            <a:prstTxWarp prst="textNoShape">
              <a:avLst/>
            </a:prstTxWarp>
            <a:spAutoFit/>
          </a:bodyPr>
          <a:lstStyle/>
          <a:p>
            <a:r>
              <a:rPr lang="en-US" sz="1400" b="0" dirty="0"/>
              <a:t>(dEdX figure from L.C Northcliffe</a:t>
            </a:r>
          </a:p>
          <a:p>
            <a:r>
              <a:rPr lang="en-US" sz="1400" b="0" dirty="0"/>
              <a:t>and R.F.Schilling, Nuclear Data Tables,</a:t>
            </a:r>
          </a:p>
          <a:p>
            <a:r>
              <a:rPr lang="en-US" sz="1400" dirty="0"/>
              <a:t>A7</a:t>
            </a:r>
            <a:r>
              <a:rPr lang="en-US" sz="1400" b="0" dirty="0"/>
              <a:t>, 233 (1970))</a:t>
            </a:r>
            <a:endParaRPr lang="en-US" sz="1400" dirty="0"/>
          </a:p>
        </p:txBody>
      </p:sp>
      <p:sp>
        <p:nvSpPr>
          <p:cNvPr id="16405" name="Text Box 24"/>
          <p:cNvSpPr txBox="1">
            <a:spLocks noChangeArrowheads="1"/>
          </p:cNvSpPr>
          <p:nvPr/>
        </p:nvSpPr>
        <p:spPr bwMode="auto">
          <a:xfrm>
            <a:off x="3124200" y="5334000"/>
            <a:ext cx="1389063" cy="915988"/>
          </a:xfrm>
          <a:prstGeom prst="rect">
            <a:avLst/>
          </a:prstGeom>
          <a:noFill/>
          <a:ln w="12700">
            <a:noFill/>
            <a:miter lim="800000"/>
            <a:headEnd/>
            <a:tailEnd/>
          </a:ln>
        </p:spPr>
        <p:txBody>
          <a:bodyPr wrap="none">
            <a:prstTxWarp prst="textNoShape">
              <a:avLst/>
            </a:prstTxWarp>
            <a:spAutoFit/>
          </a:bodyPr>
          <a:lstStyle/>
          <a:p>
            <a:r>
              <a:rPr lang="en-US" dirty="0"/>
              <a:t>Enter foil</a:t>
            </a:r>
          </a:p>
          <a:p>
            <a:r>
              <a:rPr lang="en-US" dirty="0"/>
              <a:t>at energy</a:t>
            </a:r>
          </a:p>
          <a:p>
            <a:r>
              <a:rPr lang="en-US" dirty="0"/>
              <a:t>~1.5 x E</a:t>
            </a:r>
            <a:r>
              <a:rPr lang="en-US" baseline="-25000" dirty="0"/>
              <a:t>peak</a:t>
            </a:r>
            <a:endParaRPr lang="en-US" dirty="0"/>
          </a:p>
        </p:txBody>
      </p:sp>
      <p:sp>
        <p:nvSpPr>
          <p:cNvPr id="16406" name="Text Box 26"/>
          <p:cNvSpPr txBox="1">
            <a:spLocks noChangeArrowheads="1"/>
          </p:cNvSpPr>
          <p:nvPr/>
        </p:nvSpPr>
        <p:spPr bwMode="auto">
          <a:xfrm>
            <a:off x="1447800" y="5334000"/>
            <a:ext cx="1389063" cy="915988"/>
          </a:xfrm>
          <a:prstGeom prst="rect">
            <a:avLst/>
          </a:prstGeom>
          <a:noFill/>
          <a:ln w="12700">
            <a:noFill/>
            <a:miter lim="800000"/>
            <a:headEnd/>
            <a:tailEnd/>
          </a:ln>
        </p:spPr>
        <p:txBody>
          <a:bodyPr wrap="none">
            <a:prstTxWarp prst="textNoShape">
              <a:avLst/>
            </a:prstTxWarp>
            <a:spAutoFit/>
          </a:bodyPr>
          <a:lstStyle/>
          <a:p>
            <a:r>
              <a:rPr lang="en-US" dirty="0"/>
              <a:t>Exit foil</a:t>
            </a:r>
          </a:p>
          <a:p>
            <a:r>
              <a:rPr lang="en-US" dirty="0"/>
              <a:t>at energy</a:t>
            </a:r>
          </a:p>
          <a:p>
            <a:r>
              <a:rPr lang="en-US" dirty="0"/>
              <a:t>~0.5 x E</a:t>
            </a:r>
            <a:r>
              <a:rPr lang="en-US" baseline="-25000" dirty="0"/>
              <a:t>peak</a:t>
            </a:r>
            <a:endParaRPr lang="en-US" dirty="0"/>
          </a:p>
        </p:txBody>
      </p:sp>
    </p:spTree>
  </p:cSld>
  <p:clrMapOvr>
    <a:masterClrMapping/>
  </p:clrMapOvr>
  <p:transition advClick="0" advTm="6000">
    <p:wipe dir="d"/>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US" dirty="0">
              <a:ea typeface="ＭＳ Ｐゴシック" pitchFamily="-109" charset="-128"/>
              <a:cs typeface="ＭＳ Ｐゴシック" pitchFamily="-109" charset="-128"/>
            </a:endParaRPr>
          </a:p>
        </p:txBody>
      </p:sp>
      <p:pic>
        <p:nvPicPr>
          <p:cNvPr id="22531" name="Picture 2"/>
          <p:cNvPicPr>
            <a:picLocks noChangeAspect="1"/>
          </p:cNvPicPr>
          <p:nvPr/>
        </p:nvPicPr>
        <p:blipFill>
          <a:blip r:embed="rId2"/>
          <a:srcRect/>
          <a:stretch>
            <a:fillRect/>
          </a:stretch>
        </p:blipFill>
        <p:spPr bwMode="auto">
          <a:xfrm>
            <a:off x="-914400" y="-692150"/>
            <a:ext cx="10972800" cy="8242300"/>
          </a:xfrm>
          <a:prstGeom prst="rect">
            <a:avLst/>
          </a:prstGeom>
          <a:noFill/>
          <a:ln w="9525">
            <a:noFill/>
            <a:miter lim="800000"/>
            <a:headEnd/>
            <a:tailEnd/>
          </a:ln>
        </p:spPr>
      </p:pic>
      <p:sp>
        <p:nvSpPr>
          <p:cNvPr id="22532" name="TextBox 3"/>
          <p:cNvSpPr txBox="1">
            <a:spLocks noChangeArrowheads="1"/>
          </p:cNvSpPr>
          <p:nvPr/>
        </p:nvSpPr>
        <p:spPr bwMode="auto">
          <a:xfrm>
            <a:off x="1524000" y="-685800"/>
            <a:ext cx="5897563" cy="369887"/>
          </a:xfrm>
          <a:prstGeom prst="rect">
            <a:avLst/>
          </a:prstGeom>
          <a:noFill/>
          <a:ln w="9525">
            <a:noFill/>
            <a:miter lim="800000"/>
            <a:headEnd/>
            <a:tailEnd/>
          </a:ln>
        </p:spPr>
        <p:txBody>
          <a:bodyPr wrap="none">
            <a:prstTxWarp prst="textNoShape">
              <a:avLst/>
            </a:prstTxWarp>
            <a:spAutoFit/>
          </a:bodyPr>
          <a:lstStyle/>
          <a:p>
            <a:r>
              <a:rPr lang="en-US" dirty="0"/>
              <a:t>From Enrique Henestroza's NDCXII talk May13, 2009</a:t>
            </a:r>
          </a:p>
        </p:txBody>
      </p:sp>
    </p:spTree>
  </p:cSld>
  <p:clrMapOvr>
    <a:masterClrMapping/>
  </p:clrMapOvr>
  <p:transition advClick="0" advTm="6000">
    <p:wipe dir="d"/>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1"/>
          <p:cNvSpPr>
            <a:spLocks noGrp="1"/>
          </p:cNvSpPr>
          <p:nvPr>
            <p:ph type="title"/>
          </p:nvPr>
        </p:nvSpPr>
        <p:spPr>
          <a:xfrm>
            <a:off x="152400" y="228600"/>
            <a:ext cx="8763000" cy="736600"/>
          </a:xfrm>
        </p:spPr>
        <p:txBody>
          <a:bodyPr/>
          <a:lstStyle/>
          <a:p>
            <a:r>
              <a:rPr lang="en-US" dirty="0" smtClean="0">
                <a:ea typeface="ＭＳ Ｐゴシック" pitchFamily="-109" charset="-128"/>
                <a:cs typeface="ＭＳ Ｐゴシック" pitchFamily="-109" charset="-128"/>
              </a:rPr>
              <a:t>The nominal beam assumes a 30 J/cm</a:t>
            </a:r>
            <a:r>
              <a:rPr lang="en-US" baseline="30000" dirty="0" smtClean="0">
                <a:ea typeface="ＭＳ Ｐゴシック" pitchFamily="-109" charset="-128"/>
                <a:cs typeface="ＭＳ Ｐゴシック" pitchFamily="-109" charset="-128"/>
              </a:rPr>
              <a:t>2</a:t>
            </a:r>
            <a:r>
              <a:rPr lang="en-US" dirty="0" smtClean="0">
                <a:ea typeface="ＭＳ Ｐゴシック" pitchFamily="-109" charset="-128"/>
                <a:cs typeface="ＭＳ Ｐゴシック" pitchFamily="-109" charset="-128"/>
              </a:rPr>
              <a:t> 2.8 MeV Li ion beam, corresponding to 20 kJ/g in Al (SRIM)</a:t>
            </a:r>
          </a:p>
        </p:txBody>
      </p:sp>
      <p:pic>
        <p:nvPicPr>
          <p:cNvPr id="18435" name="Picture 2"/>
          <p:cNvPicPr>
            <a:picLocks noChangeAspect="1"/>
          </p:cNvPicPr>
          <p:nvPr/>
        </p:nvPicPr>
        <p:blipFill>
          <a:blip r:embed="rId2"/>
          <a:srcRect/>
          <a:stretch>
            <a:fillRect/>
          </a:stretch>
        </p:blipFill>
        <p:spPr bwMode="auto">
          <a:xfrm>
            <a:off x="1238250" y="1250950"/>
            <a:ext cx="6667500" cy="4356100"/>
          </a:xfrm>
          <a:prstGeom prst="rect">
            <a:avLst/>
          </a:prstGeom>
          <a:noFill/>
          <a:ln w="9525">
            <a:noFill/>
            <a:miter lim="800000"/>
            <a:headEnd/>
            <a:tailEnd/>
          </a:ln>
        </p:spPr>
      </p:pic>
      <p:sp>
        <p:nvSpPr>
          <p:cNvPr id="18436" name="TextBox 3"/>
          <p:cNvSpPr txBox="1">
            <a:spLocks noChangeArrowheads="1"/>
          </p:cNvSpPr>
          <p:nvPr/>
        </p:nvSpPr>
        <p:spPr bwMode="auto">
          <a:xfrm>
            <a:off x="4572000" y="2209800"/>
            <a:ext cx="762000" cy="369888"/>
          </a:xfrm>
          <a:prstGeom prst="rect">
            <a:avLst/>
          </a:prstGeom>
          <a:noFill/>
          <a:ln w="9525">
            <a:noFill/>
            <a:miter lim="800000"/>
            <a:headEnd/>
            <a:tailEnd/>
          </a:ln>
        </p:spPr>
        <p:txBody>
          <a:bodyPr wrap="none">
            <a:prstTxWarp prst="textNoShape">
              <a:avLst/>
            </a:prstTxWarp>
            <a:spAutoFit/>
          </a:bodyPr>
          <a:lstStyle/>
          <a:p>
            <a:r>
              <a:rPr lang="en-US" dirty="0"/>
              <a:t>SRIM</a:t>
            </a:r>
          </a:p>
        </p:txBody>
      </p:sp>
      <p:sp>
        <p:nvSpPr>
          <p:cNvPr id="18437" name="TextBox 4"/>
          <p:cNvSpPr txBox="1">
            <a:spLocks noChangeArrowheads="1"/>
          </p:cNvSpPr>
          <p:nvPr/>
        </p:nvSpPr>
        <p:spPr bwMode="auto">
          <a:xfrm>
            <a:off x="2819400" y="1905000"/>
            <a:ext cx="1095375" cy="646113"/>
          </a:xfrm>
          <a:prstGeom prst="rect">
            <a:avLst/>
          </a:prstGeom>
          <a:noFill/>
          <a:ln w="9525">
            <a:noFill/>
            <a:miter lim="800000"/>
            <a:headEnd/>
            <a:tailEnd/>
          </a:ln>
        </p:spPr>
        <p:txBody>
          <a:bodyPr wrap="none">
            <a:prstTxWarp prst="textNoShape">
              <a:avLst/>
            </a:prstTxWarp>
            <a:spAutoFit/>
          </a:bodyPr>
          <a:lstStyle/>
          <a:p>
            <a:r>
              <a:rPr lang="en-US" dirty="0"/>
              <a:t>HYDRA/</a:t>
            </a:r>
          </a:p>
          <a:p>
            <a:r>
              <a:rPr lang="en-US" dirty="0"/>
              <a:t>QEOS</a:t>
            </a:r>
          </a:p>
        </p:txBody>
      </p:sp>
      <p:sp>
        <p:nvSpPr>
          <p:cNvPr id="18438" name="TextBox 5"/>
          <p:cNvSpPr txBox="1">
            <a:spLocks noChangeArrowheads="1"/>
          </p:cNvSpPr>
          <p:nvPr/>
        </p:nvSpPr>
        <p:spPr bwMode="auto">
          <a:xfrm>
            <a:off x="381000" y="5638800"/>
            <a:ext cx="8839200" cy="646113"/>
          </a:xfrm>
          <a:prstGeom prst="rect">
            <a:avLst/>
          </a:prstGeom>
          <a:noFill/>
          <a:ln w="9525">
            <a:noFill/>
            <a:miter lim="800000"/>
            <a:headEnd/>
            <a:tailEnd/>
          </a:ln>
        </p:spPr>
        <p:txBody>
          <a:bodyPr wrap="none">
            <a:prstTxWarp prst="textNoShape">
              <a:avLst/>
            </a:prstTxWarp>
            <a:spAutoFit/>
          </a:bodyPr>
          <a:lstStyle/>
          <a:p>
            <a:r>
              <a:rPr lang="en-US" dirty="0"/>
              <a:t>For HYDRA runs we assume the nominal beam results in 20 kJ/g in Al.</a:t>
            </a:r>
          </a:p>
          <a:p>
            <a:r>
              <a:rPr lang="en-US" dirty="0"/>
              <a:t>This implies the simulated beam had a fluence of 20 J/cm</a:t>
            </a:r>
            <a:r>
              <a:rPr lang="en-US" baseline="30000" dirty="0"/>
              <a:t>2 </a:t>
            </a:r>
            <a:r>
              <a:rPr lang="en-US" dirty="0"/>
              <a:t>(instead of 30 J/cm</a:t>
            </a:r>
            <a:r>
              <a:rPr lang="en-US" baseline="30000" dirty="0"/>
              <a:t>2</a:t>
            </a:r>
            <a:r>
              <a:rPr lang="en-US" dirty="0"/>
              <a:t>)</a:t>
            </a:r>
          </a:p>
        </p:txBody>
      </p:sp>
    </p:spTree>
  </p:cSld>
  <p:clrMapOvr>
    <a:masterClrMapping/>
  </p:clrMapOvr>
  <p:transition advClick="0" advTm="6000">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endParaRPr lang="en-US" dirty="0">
              <a:ea typeface="ＭＳ Ｐゴシック" pitchFamily="-109" charset="-128"/>
              <a:cs typeface="ＭＳ Ｐゴシック" pitchFamily="-109" charset="-128"/>
            </a:endParaRPr>
          </a:p>
        </p:txBody>
      </p:sp>
      <p:pic>
        <p:nvPicPr>
          <p:cNvPr id="23555" name="Picture 2"/>
          <p:cNvPicPr>
            <a:picLocks noChangeAspect="1"/>
          </p:cNvPicPr>
          <p:nvPr/>
        </p:nvPicPr>
        <p:blipFill>
          <a:blip r:embed="rId2"/>
          <a:srcRect/>
          <a:stretch>
            <a:fillRect/>
          </a:stretch>
        </p:blipFill>
        <p:spPr bwMode="auto">
          <a:xfrm>
            <a:off x="304800" y="152400"/>
            <a:ext cx="8610600" cy="5770563"/>
          </a:xfrm>
          <a:prstGeom prst="rect">
            <a:avLst/>
          </a:prstGeom>
          <a:noFill/>
          <a:ln w="9525">
            <a:noFill/>
            <a:miter lim="800000"/>
            <a:headEnd/>
            <a:tailEnd/>
          </a:ln>
        </p:spPr>
      </p:pic>
    </p:spTree>
  </p:cSld>
  <p:clrMapOvr>
    <a:masterClrMapping/>
  </p:clrMapOvr>
  <p:transition advClick="0" advTm="6000">
    <p:wipe dir="d"/>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US" dirty="0">
              <a:ea typeface="ＭＳ Ｐゴシック" pitchFamily="-109" charset="-128"/>
              <a:cs typeface="ＭＳ Ｐゴシック" pitchFamily="-109" charset="-128"/>
            </a:endParaRPr>
          </a:p>
        </p:txBody>
      </p:sp>
      <p:pic>
        <p:nvPicPr>
          <p:cNvPr id="24579" name="Picture 2"/>
          <p:cNvPicPr>
            <a:picLocks noChangeAspect="1"/>
          </p:cNvPicPr>
          <p:nvPr/>
        </p:nvPicPr>
        <p:blipFill>
          <a:blip r:embed="rId2"/>
          <a:srcRect/>
          <a:stretch>
            <a:fillRect/>
          </a:stretch>
        </p:blipFill>
        <p:spPr bwMode="auto">
          <a:xfrm>
            <a:off x="228600" y="0"/>
            <a:ext cx="8915400" cy="6780213"/>
          </a:xfrm>
          <a:prstGeom prst="rect">
            <a:avLst/>
          </a:prstGeom>
          <a:noFill/>
          <a:ln w="9525">
            <a:noFill/>
            <a:miter lim="800000"/>
            <a:headEnd/>
            <a:tailEnd/>
          </a:ln>
        </p:spPr>
      </p:pic>
    </p:spTree>
  </p:cSld>
  <p:clrMapOvr>
    <a:masterClrMapping/>
  </p:clrMapOvr>
  <p:transition advClick="0" advTm="6000">
    <p:wipe dir="d"/>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srcRect/>
          <a:stretch>
            <a:fillRect/>
          </a:stretch>
        </p:blipFill>
        <p:spPr bwMode="auto">
          <a:xfrm>
            <a:off x="1371600" y="1143000"/>
            <a:ext cx="4543425" cy="2451100"/>
          </a:xfrm>
          <a:prstGeom prst="rect">
            <a:avLst/>
          </a:prstGeom>
          <a:noFill/>
          <a:ln w="9525">
            <a:noFill/>
            <a:miter lim="800000"/>
            <a:headEnd/>
            <a:tailEnd/>
          </a:ln>
        </p:spPr>
      </p:pic>
      <p:sp>
        <p:nvSpPr>
          <p:cNvPr id="25603" name="Text Box 3"/>
          <p:cNvSpPr txBox="1">
            <a:spLocks noChangeArrowheads="1"/>
          </p:cNvSpPr>
          <p:nvPr/>
        </p:nvSpPr>
        <p:spPr bwMode="auto">
          <a:xfrm>
            <a:off x="152400" y="4100513"/>
            <a:ext cx="1301750" cy="2170112"/>
          </a:xfrm>
          <a:prstGeom prst="rect">
            <a:avLst/>
          </a:prstGeom>
          <a:noFill/>
          <a:ln w="25400">
            <a:noFill/>
            <a:miter lim="800000"/>
            <a:headEnd/>
            <a:tailEnd/>
          </a:ln>
        </p:spPr>
        <p:txBody>
          <a:bodyPr wrap="none">
            <a:prstTxWarp prst="textNoShape">
              <a:avLst/>
            </a:prstTxWarp>
            <a:spAutoFit/>
          </a:bodyPr>
          <a:lstStyle/>
          <a:p>
            <a:pPr>
              <a:spcBef>
                <a:spcPct val="50000"/>
              </a:spcBef>
            </a:pPr>
            <a:r>
              <a:rPr lang="en-US" sz="1600" dirty="0">
                <a:solidFill>
                  <a:srgbClr val="00279F"/>
                </a:solidFill>
                <a:latin typeface="Arial" pitchFamily="-109" charset="0"/>
                <a:sym typeface="Wingdings" pitchFamily="-109" charset="2"/>
              </a:rPr>
              <a:t>NDCX II </a:t>
            </a:r>
          </a:p>
          <a:p>
            <a:pPr>
              <a:spcBef>
                <a:spcPct val="50000"/>
              </a:spcBef>
            </a:pPr>
            <a:r>
              <a:rPr lang="en-US" sz="1600" dirty="0">
                <a:solidFill>
                  <a:srgbClr val="00279F"/>
                </a:solidFill>
                <a:latin typeface="Arial" pitchFamily="-109" charset="0"/>
                <a:sym typeface="Wingdings" pitchFamily="-109" charset="2"/>
              </a:rPr>
              <a:t>3 - 6 MeV, </a:t>
            </a:r>
          </a:p>
          <a:p>
            <a:pPr>
              <a:spcBef>
                <a:spcPct val="50000"/>
              </a:spcBef>
            </a:pPr>
            <a:r>
              <a:rPr lang="en-US" sz="1600" dirty="0">
                <a:solidFill>
                  <a:srgbClr val="00279F"/>
                </a:solidFill>
                <a:latin typeface="Arial" pitchFamily="-109" charset="0"/>
                <a:sym typeface="Wingdings" pitchFamily="-109" charset="2"/>
              </a:rPr>
              <a:t>0.03 </a:t>
            </a:r>
            <a:r>
              <a:rPr lang="en-US" sz="1600" dirty="0">
                <a:solidFill>
                  <a:srgbClr val="00279F"/>
                </a:solidFill>
                <a:latin typeface="Symbol" pitchFamily="-109" charset="2"/>
                <a:sym typeface="Wingdings" pitchFamily="-109" charset="2"/>
              </a:rPr>
              <a:t>m</a:t>
            </a:r>
            <a:r>
              <a:rPr lang="en-US" sz="1600" dirty="0">
                <a:solidFill>
                  <a:srgbClr val="00279F"/>
                </a:solidFill>
                <a:latin typeface="Arial" pitchFamily="-109" charset="0"/>
                <a:sym typeface="Wingdings" pitchFamily="-109" charset="2"/>
              </a:rPr>
              <a:t>C</a:t>
            </a:r>
          </a:p>
          <a:p>
            <a:pPr>
              <a:spcBef>
                <a:spcPct val="50000"/>
              </a:spcBef>
            </a:pPr>
            <a:r>
              <a:rPr lang="en-US" sz="1600" dirty="0">
                <a:solidFill>
                  <a:srgbClr val="00279F"/>
                </a:solidFill>
                <a:latin typeface="Arial" pitchFamily="-109" charset="0"/>
                <a:sym typeface="Wingdings" pitchFamily="-109" charset="2"/>
              </a:rPr>
              <a:t>Completion</a:t>
            </a:r>
          </a:p>
          <a:p>
            <a:pPr>
              <a:spcBef>
                <a:spcPct val="50000"/>
              </a:spcBef>
            </a:pPr>
            <a:r>
              <a:rPr lang="en-US" sz="1600" dirty="0">
                <a:solidFill>
                  <a:srgbClr val="00279F"/>
                </a:solidFill>
                <a:latin typeface="Arial" pitchFamily="-109" charset="0"/>
                <a:sym typeface="Wingdings" pitchFamily="-109" charset="2"/>
              </a:rPr>
              <a:t>date:</a:t>
            </a:r>
          </a:p>
          <a:p>
            <a:pPr>
              <a:spcBef>
                <a:spcPct val="50000"/>
              </a:spcBef>
            </a:pPr>
            <a:r>
              <a:rPr lang="en-US" sz="1600" dirty="0">
                <a:solidFill>
                  <a:srgbClr val="00279F"/>
                </a:solidFill>
                <a:latin typeface="Arial" pitchFamily="-109" charset="0"/>
                <a:sym typeface="Wingdings" pitchFamily="-109" charset="2"/>
              </a:rPr>
              <a:t>2011</a:t>
            </a:r>
          </a:p>
        </p:txBody>
      </p:sp>
      <p:sp>
        <p:nvSpPr>
          <p:cNvPr id="25604" name="Text Box 4"/>
          <p:cNvSpPr txBox="1">
            <a:spLocks noChangeArrowheads="1"/>
          </p:cNvSpPr>
          <p:nvPr/>
        </p:nvSpPr>
        <p:spPr bwMode="auto">
          <a:xfrm>
            <a:off x="0" y="1524000"/>
            <a:ext cx="1101083" cy="1446550"/>
          </a:xfrm>
          <a:prstGeom prst="rect">
            <a:avLst/>
          </a:prstGeom>
          <a:noFill/>
          <a:ln w="25400">
            <a:noFill/>
            <a:miter lim="800000"/>
            <a:headEnd/>
            <a:tailEnd/>
          </a:ln>
        </p:spPr>
        <p:txBody>
          <a:bodyPr wrap="none">
            <a:prstTxWarp prst="textNoShape">
              <a:avLst/>
            </a:prstTxWarp>
            <a:spAutoFit/>
          </a:bodyPr>
          <a:lstStyle/>
          <a:p>
            <a:pPr>
              <a:spcBef>
                <a:spcPct val="50000"/>
              </a:spcBef>
            </a:pPr>
            <a:r>
              <a:rPr lang="en-US" sz="1600" dirty="0">
                <a:solidFill>
                  <a:srgbClr val="00279F"/>
                </a:solidFill>
                <a:latin typeface="Arial" pitchFamily="-109" charset="0"/>
                <a:sym typeface="Wingdings" pitchFamily="-109" charset="2"/>
              </a:rPr>
              <a:t>NDCX I</a:t>
            </a:r>
          </a:p>
          <a:p>
            <a:pPr>
              <a:spcBef>
                <a:spcPct val="50000"/>
              </a:spcBef>
            </a:pPr>
            <a:r>
              <a:rPr lang="en-US" sz="1600" dirty="0">
                <a:solidFill>
                  <a:srgbClr val="00279F"/>
                </a:solidFill>
                <a:latin typeface="Arial" pitchFamily="-109" charset="0"/>
                <a:sym typeface="Wingdings" pitchFamily="-109" charset="2"/>
              </a:rPr>
              <a:t>0.35 MeV, </a:t>
            </a:r>
          </a:p>
          <a:p>
            <a:pPr>
              <a:spcBef>
                <a:spcPct val="50000"/>
              </a:spcBef>
            </a:pPr>
            <a:r>
              <a:rPr lang="en-US" sz="1600" dirty="0">
                <a:solidFill>
                  <a:srgbClr val="00279F"/>
                </a:solidFill>
                <a:latin typeface="Arial" pitchFamily="-109" charset="0"/>
                <a:sym typeface="Wingdings" pitchFamily="-109" charset="2"/>
              </a:rPr>
              <a:t>0.003 </a:t>
            </a:r>
            <a:r>
              <a:rPr lang="en-US" sz="1600" dirty="0">
                <a:solidFill>
                  <a:srgbClr val="00279F"/>
                </a:solidFill>
                <a:latin typeface="Symbol" pitchFamily="-109" charset="2"/>
                <a:sym typeface="Wingdings" pitchFamily="-109" charset="2"/>
              </a:rPr>
              <a:t>m</a:t>
            </a:r>
            <a:r>
              <a:rPr lang="en-US" sz="1600" dirty="0">
                <a:solidFill>
                  <a:srgbClr val="00279F"/>
                </a:solidFill>
                <a:latin typeface="Arial" pitchFamily="-109" charset="0"/>
                <a:sym typeface="Wingdings" pitchFamily="-109" charset="2"/>
              </a:rPr>
              <a:t>C</a:t>
            </a:r>
          </a:p>
          <a:p>
            <a:pPr>
              <a:spcBef>
                <a:spcPct val="50000"/>
              </a:spcBef>
            </a:pPr>
            <a:r>
              <a:rPr lang="en-US" sz="1600" dirty="0">
                <a:solidFill>
                  <a:srgbClr val="00279F"/>
                </a:solidFill>
                <a:latin typeface="Arial" pitchFamily="-109" charset="0"/>
                <a:sym typeface="Wingdings" pitchFamily="-109" charset="2"/>
              </a:rPr>
              <a:t>Now</a:t>
            </a:r>
          </a:p>
        </p:txBody>
      </p:sp>
      <p:sp>
        <p:nvSpPr>
          <p:cNvPr id="25605" name="Line 5"/>
          <p:cNvSpPr>
            <a:spLocks noChangeShapeType="1"/>
          </p:cNvSpPr>
          <p:nvPr/>
        </p:nvSpPr>
        <p:spPr bwMode="auto">
          <a:xfrm>
            <a:off x="0" y="3708400"/>
            <a:ext cx="9144000" cy="0"/>
          </a:xfrm>
          <a:prstGeom prst="line">
            <a:avLst/>
          </a:prstGeom>
          <a:noFill/>
          <a:ln w="25400">
            <a:solidFill>
              <a:srgbClr val="000099"/>
            </a:solidFill>
            <a:round/>
            <a:headEnd/>
            <a:tailEnd/>
          </a:ln>
        </p:spPr>
        <p:txBody>
          <a:bodyPr wrap="none" anchor="ctr">
            <a:prstTxWarp prst="textNoShape">
              <a:avLst/>
            </a:prstTxWarp>
            <a:spAutoFit/>
          </a:bodyPr>
          <a:lstStyle/>
          <a:p>
            <a:endParaRPr lang="en-US" dirty="0"/>
          </a:p>
        </p:txBody>
      </p:sp>
      <p:sp>
        <p:nvSpPr>
          <p:cNvPr id="25606" name="Line 6"/>
          <p:cNvSpPr>
            <a:spLocks noChangeShapeType="1"/>
          </p:cNvSpPr>
          <p:nvPr/>
        </p:nvSpPr>
        <p:spPr bwMode="auto">
          <a:xfrm flipH="1">
            <a:off x="4649788" y="2954338"/>
            <a:ext cx="354012" cy="0"/>
          </a:xfrm>
          <a:prstGeom prst="line">
            <a:avLst/>
          </a:prstGeom>
          <a:noFill/>
          <a:ln w="25400">
            <a:solidFill>
              <a:srgbClr val="000099"/>
            </a:solidFill>
            <a:round/>
            <a:headEnd/>
            <a:tailEnd type="triangle" w="med" len="med"/>
          </a:ln>
        </p:spPr>
        <p:txBody>
          <a:bodyPr wrap="none" anchor="ctr">
            <a:prstTxWarp prst="textNoShape">
              <a:avLst/>
            </a:prstTxWarp>
            <a:spAutoFit/>
          </a:bodyPr>
          <a:lstStyle/>
          <a:p>
            <a:endParaRPr lang="en-US" dirty="0"/>
          </a:p>
        </p:txBody>
      </p:sp>
      <p:sp>
        <p:nvSpPr>
          <p:cNvPr id="25607" name="Line 7"/>
          <p:cNvSpPr>
            <a:spLocks noChangeShapeType="1"/>
          </p:cNvSpPr>
          <p:nvPr/>
        </p:nvSpPr>
        <p:spPr bwMode="auto">
          <a:xfrm rot="5400000" flipV="1">
            <a:off x="571500" y="1181100"/>
            <a:ext cx="0" cy="381000"/>
          </a:xfrm>
          <a:prstGeom prst="line">
            <a:avLst/>
          </a:prstGeom>
          <a:noFill/>
          <a:ln w="25400">
            <a:solidFill>
              <a:srgbClr val="000099"/>
            </a:solidFill>
            <a:round/>
            <a:headEnd/>
            <a:tailEnd type="triangle" w="med" len="med"/>
          </a:ln>
        </p:spPr>
        <p:txBody>
          <a:bodyPr anchor="ctr">
            <a:prstTxWarp prst="textNoShape">
              <a:avLst/>
            </a:prstTxWarp>
            <a:spAutoFit/>
          </a:bodyPr>
          <a:lstStyle/>
          <a:p>
            <a:endParaRPr lang="en-US" dirty="0"/>
          </a:p>
        </p:txBody>
      </p:sp>
      <p:sp>
        <p:nvSpPr>
          <p:cNvPr id="25608" name="Line 8"/>
          <p:cNvSpPr>
            <a:spLocks noChangeShapeType="1"/>
          </p:cNvSpPr>
          <p:nvPr/>
        </p:nvSpPr>
        <p:spPr bwMode="auto">
          <a:xfrm flipV="1">
            <a:off x="381000" y="3962400"/>
            <a:ext cx="393700" cy="0"/>
          </a:xfrm>
          <a:prstGeom prst="line">
            <a:avLst/>
          </a:prstGeom>
          <a:noFill/>
          <a:ln w="25400">
            <a:solidFill>
              <a:srgbClr val="000099"/>
            </a:solidFill>
            <a:round/>
            <a:headEnd/>
            <a:tailEnd type="triangle" w="med" len="med"/>
          </a:ln>
        </p:spPr>
        <p:txBody>
          <a:bodyPr anchor="ctr">
            <a:prstTxWarp prst="textNoShape">
              <a:avLst/>
            </a:prstTxWarp>
            <a:spAutoFit/>
          </a:bodyPr>
          <a:lstStyle/>
          <a:p>
            <a:endParaRPr lang="en-US" dirty="0"/>
          </a:p>
        </p:txBody>
      </p:sp>
      <p:sp>
        <p:nvSpPr>
          <p:cNvPr id="25609" name="Text Box 9"/>
          <p:cNvSpPr>
            <a:spLocks noGrp="1" noChangeArrowheads="1"/>
          </p:cNvSpPr>
          <p:nvPr>
            <p:ph type="title"/>
          </p:nvPr>
        </p:nvSpPr>
        <p:spPr>
          <a:xfrm>
            <a:off x="304800" y="228600"/>
            <a:ext cx="7772400" cy="762000"/>
          </a:xfrm>
          <a:noFill/>
        </p:spPr>
        <p:txBody>
          <a:bodyPr/>
          <a:lstStyle/>
          <a:p>
            <a:pPr>
              <a:spcBef>
                <a:spcPct val="50000"/>
              </a:spcBef>
            </a:pPr>
            <a:r>
              <a:rPr lang="en-US" sz="2000" dirty="0" smtClean="0">
                <a:ea typeface="ＭＳ Ｐゴシック" pitchFamily="-109" charset="-128"/>
                <a:cs typeface="ＭＳ Ｐゴシック" pitchFamily="-109" charset="-128"/>
                <a:sym typeface="Wingdings" pitchFamily="-109" charset="2"/>
              </a:rPr>
              <a:t>NDCX I is laying the groundwork for NDCX II </a:t>
            </a:r>
            <a:endParaRPr lang="en-US" sz="1400" b="0" dirty="0" smtClean="0">
              <a:solidFill>
                <a:schemeClr val="tx1"/>
              </a:solidFill>
              <a:ea typeface="ＭＳ Ｐゴシック" pitchFamily="-109" charset="-128"/>
              <a:cs typeface="ＭＳ Ｐゴシック" pitchFamily="-109" charset="-128"/>
              <a:sym typeface="Wingdings" pitchFamily="-109" charset="2"/>
            </a:endParaRPr>
          </a:p>
        </p:txBody>
      </p:sp>
      <p:sp>
        <p:nvSpPr>
          <p:cNvPr id="25610" name="Text Box 10"/>
          <p:cNvSpPr txBox="1">
            <a:spLocks noChangeArrowheads="1"/>
          </p:cNvSpPr>
          <p:nvPr/>
        </p:nvSpPr>
        <p:spPr bwMode="auto">
          <a:xfrm>
            <a:off x="5181600" y="3810000"/>
            <a:ext cx="3813865" cy="2585323"/>
          </a:xfrm>
          <a:prstGeom prst="rect">
            <a:avLst/>
          </a:prstGeom>
          <a:noFill/>
          <a:ln w="12700">
            <a:noFill/>
            <a:miter lim="800000"/>
            <a:headEnd/>
            <a:tailEnd/>
          </a:ln>
        </p:spPr>
        <p:txBody>
          <a:bodyPr wrap="none">
            <a:prstTxWarp prst="textNoShape">
              <a:avLst/>
            </a:prstTxWarp>
            <a:spAutoFit/>
          </a:bodyPr>
          <a:lstStyle/>
          <a:p>
            <a:pPr>
              <a:buFontTx/>
              <a:buChar char="•"/>
            </a:pPr>
            <a:r>
              <a:rPr lang="en-US" dirty="0"/>
              <a:t>Bragg peak (uniform) heating</a:t>
            </a:r>
          </a:p>
          <a:p>
            <a:pPr>
              <a:buFontTx/>
              <a:buChar char="•"/>
            </a:pPr>
            <a:r>
              <a:rPr lang="en-US" dirty="0"/>
              <a:t>T ~1-2 eV in planar metal targets</a:t>
            </a:r>
          </a:p>
          <a:p>
            <a:r>
              <a:rPr lang="en-US" dirty="0"/>
              <a:t>(higher in cylindrical/spherical </a:t>
            </a:r>
          </a:p>
          <a:p>
            <a:r>
              <a:rPr lang="en-US" dirty="0"/>
              <a:t>implosions)</a:t>
            </a:r>
          </a:p>
          <a:p>
            <a:pPr>
              <a:buFontTx/>
              <a:buChar char="•"/>
            </a:pPr>
            <a:r>
              <a:rPr lang="en-US" dirty="0"/>
              <a:t>Ion</a:t>
            </a:r>
            <a:r>
              <a:rPr lang="en-US" baseline="30000" dirty="0"/>
              <a:t>+</a:t>
            </a:r>
            <a:r>
              <a:rPr lang="en-US" dirty="0"/>
              <a:t>/Ion</a:t>
            </a:r>
            <a:r>
              <a:rPr lang="en-US" baseline="30000" dirty="0"/>
              <a:t>-</a:t>
            </a:r>
            <a:r>
              <a:rPr lang="en-US" dirty="0"/>
              <a:t> plasmas</a:t>
            </a:r>
          </a:p>
          <a:p>
            <a:pPr>
              <a:buFontTx/>
              <a:buChar char="•"/>
            </a:pPr>
            <a:r>
              <a:rPr lang="en-US" dirty="0"/>
              <a:t>Critical point; complete liquid/</a:t>
            </a:r>
          </a:p>
          <a:p>
            <a:r>
              <a:rPr lang="en-US" dirty="0"/>
              <a:t>vapor boundary</a:t>
            </a:r>
          </a:p>
          <a:p>
            <a:pPr>
              <a:buFontTx/>
              <a:buChar char="•"/>
            </a:pPr>
            <a:r>
              <a:rPr lang="en-US" dirty="0"/>
              <a:t>Transport  physics (e-cond. etc)</a:t>
            </a:r>
          </a:p>
          <a:p>
            <a:pPr>
              <a:buFontTx/>
              <a:buChar char="•"/>
            </a:pPr>
            <a:r>
              <a:rPr lang="en-US" dirty="0"/>
              <a:t>HIF coupling and beam physics</a:t>
            </a:r>
          </a:p>
        </p:txBody>
      </p:sp>
      <p:sp>
        <p:nvSpPr>
          <p:cNvPr id="25611" name="Text Box 11"/>
          <p:cNvSpPr txBox="1">
            <a:spLocks noChangeArrowheads="1"/>
          </p:cNvSpPr>
          <p:nvPr/>
        </p:nvSpPr>
        <p:spPr bwMode="auto">
          <a:xfrm>
            <a:off x="5943600" y="1219200"/>
            <a:ext cx="3200400" cy="2014538"/>
          </a:xfrm>
          <a:prstGeom prst="rect">
            <a:avLst/>
          </a:prstGeom>
          <a:noFill/>
          <a:ln w="12700">
            <a:noFill/>
            <a:miter lim="800000"/>
            <a:headEnd/>
            <a:tailEnd/>
          </a:ln>
        </p:spPr>
        <p:txBody>
          <a:bodyPr>
            <a:prstTxWarp prst="textNoShape">
              <a:avLst/>
            </a:prstTxWarp>
            <a:spAutoFit/>
          </a:bodyPr>
          <a:lstStyle/>
          <a:p>
            <a:pPr>
              <a:buFontTx/>
              <a:buChar char="•"/>
            </a:pPr>
            <a:r>
              <a:rPr lang="en-US" dirty="0"/>
              <a:t>Explore metal liquid/vapor</a:t>
            </a:r>
          </a:p>
          <a:p>
            <a:r>
              <a:rPr lang="en-US" dirty="0"/>
              <a:t>boundaries at T ~ 0.4 eV</a:t>
            </a:r>
          </a:p>
          <a:p>
            <a:pPr>
              <a:buFontTx/>
              <a:buChar char="•"/>
            </a:pPr>
            <a:r>
              <a:rPr lang="en-US" dirty="0"/>
              <a:t>Evaporation rates/ bubble and droplet formation </a:t>
            </a:r>
          </a:p>
          <a:p>
            <a:pPr>
              <a:buFontTx/>
              <a:buChar char="•"/>
            </a:pPr>
            <a:r>
              <a:rPr lang="en-US" dirty="0"/>
              <a:t>Test beam compression physics</a:t>
            </a:r>
          </a:p>
          <a:p>
            <a:pPr>
              <a:buFontTx/>
              <a:buChar char="•"/>
            </a:pPr>
            <a:r>
              <a:rPr lang="en-US" dirty="0"/>
              <a:t>Test diagnostics</a:t>
            </a:r>
          </a:p>
        </p:txBody>
      </p:sp>
      <p:pic>
        <p:nvPicPr>
          <p:cNvPr id="25612" name="Picture 12"/>
          <p:cNvPicPr>
            <a:picLocks noChangeAspect="1" noChangeArrowheads="1"/>
          </p:cNvPicPr>
          <p:nvPr/>
        </p:nvPicPr>
        <p:blipFill>
          <a:blip r:embed="rId4"/>
          <a:srcRect/>
          <a:stretch>
            <a:fillRect/>
          </a:stretch>
        </p:blipFill>
        <p:spPr bwMode="auto">
          <a:xfrm>
            <a:off x="1371600" y="3733800"/>
            <a:ext cx="3486150" cy="2708275"/>
          </a:xfrm>
          <a:prstGeom prst="rect">
            <a:avLst/>
          </a:prstGeom>
          <a:noFill/>
          <a:ln w="12700">
            <a:noFill/>
            <a:miter lim="800000"/>
            <a:headEnd/>
            <a:tailEnd/>
          </a:ln>
        </p:spPr>
      </p:pic>
    </p:spTree>
  </p:cSld>
  <p:clrMapOvr>
    <a:masterClrMapping/>
  </p:clrMapOvr>
  <p:transition advClick="0" advTm="6000">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r>
              <a:rPr lang="en-US" sz="2200" dirty="0">
                <a:ea typeface="ＭＳ Ｐゴシック" pitchFamily="-109" charset="-128"/>
                <a:cs typeface="ＭＳ Ｐゴシック" pitchFamily="-109" charset="-128"/>
              </a:rPr>
              <a:t>Simulations show that an NDCX II double pulse experiment could confirm benefits of double pulsing</a:t>
            </a:r>
            <a:endParaRPr lang="en-US" dirty="0">
              <a:ea typeface="ＭＳ Ｐゴシック" pitchFamily="-109" charset="-128"/>
              <a:cs typeface="ＭＳ Ｐゴシック" pitchFamily="-109" charset="-128"/>
            </a:endParaRPr>
          </a:p>
        </p:txBody>
      </p:sp>
      <p:sp>
        <p:nvSpPr>
          <p:cNvPr id="38916" name="Rectangle 4"/>
          <p:cNvSpPr>
            <a:spLocks noChangeArrowheads="1"/>
          </p:cNvSpPr>
          <p:nvPr/>
        </p:nvSpPr>
        <p:spPr bwMode="auto">
          <a:xfrm rot="-5400000">
            <a:off x="-1033462" y="2978150"/>
            <a:ext cx="3581400" cy="381000"/>
          </a:xfrm>
          <a:prstGeom prst="rect">
            <a:avLst/>
          </a:prstGeom>
          <a:solidFill>
            <a:schemeClr val="bg1"/>
          </a:solidFill>
          <a:ln w="12700">
            <a:noFill/>
            <a:miter lim="800000"/>
            <a:headEnd/>
            <a:tailEnd/>
          </a:ln>
        </p:spPr>
        <p:txBody>
          <a:bodyPr wrap="none" anchor="ctr">
            <a:prstTxWarp prst="textNoShape">
              <a:avLst/>
            </a:prstTxWarp>
          </a:bodyPr>
          <a:lstStyle/>
          <a:p>
            <a:endParaRPr lang="en-US" dirty="0"/>
          </a:p>
        </p:txBody>
      </p:sp>
      <p:sp>
        <p:nvSpPr>
          <p:cNvPr id="38917" name="Text Box 5"/>
          <p:cNvSpPr txBox="1">
            <a:spLocks noChangeArrowheads="1"/>
          </p:cNvSpPr>
          <p:nvPr/>
        </p:nvSpPr>
        <p:spPr bwMode="auto">
          <a:xfrm rot="-5400000">
            <a:off x="-34131" y="4680744"/>
            <a:ext cx="458787" cy="92075"/>
          </a:xfrm>
          <a:prstGeom prst="rect">
            <a:avLst/>
          </a:prstGeom>
          <a:noFill/>
          <a:ln w="12700">
            <a:noFill/>
            <a:miter lim="800000"/>
            <a:headEnd/>
            <a:tailEnd/>
          </a:ln>
        </p:spPr>
        <p:txBody>
          <a:bodyPr vert="eaVert" wrap="none">
            <a:prstTxWarp prst="textNoShape">
              <a:avLst/>
            </a:prstTxWarp>
            <a:spAutoFit/>
          </a:bodyPr>
          <a:lstStyle/>
          <a:p>
            <a:endParaRPr lang="en-US" dirty="0"/>
          </a:p>
        </p:txBody>
      </p:sp>
      <p:sp>
        <p:nvSpPr>
          <p:cNvPr id="38918" name="AutoShape 6"/>
          <p:cNvSpPr>
            <a:spLocks noChangeArrowheads="1"/>
          </p:cNvSpPr>
          <p:nvPr/>
        </p:nvSpPr>
        <p:spPr bwMode="auto">
          <a:xfrm>
            <a:off x="990600" y="1352550"/>
            <a:ext cx="304800" cy="838200"/>
          </a:xfrm>
          <a:prstGeom prst="can">
            <a:avLst>
              <a:gd name="adj" fmla="val 35126"/>
            </a:avLst>
          </a:prstGeom>
          <a:solidFill>
            <a:schemeClr val="accent1"/>
          </a:solidFill>
          <a:ln w="12700">
            <a:solidFill>
              <a:schemeClr val="tx1"/>
            </a:solidFill>
            <a:round/>
            <a:headEnd/>
            <a:tailEnd/>
          </a:ln>
        </p:spPr>
        <p:txBody>
          <a:bodyPr wrap="none" anchor="ctr">
            <a:prstTxWarp prst="textNoShape">
              <a:avLst/>
            </a:prstTxWarp>
          </a:bodyPr>
          <a:lstStyle/>
          <a:p>
            <a:endParaRPr lang="en-US" dirty="0"/>
          </a:p>
        </p:txBody>
      </p:sp>
      <p:sp>
        <p:nvSpPr>
          <p:cNvPr id="38919" name="Line 8"/>
          <p:cNvSpPr>
            <a:spLocks noChangeShapeType="1"/>
          </p:cNvSpPr>
          <p:nvPr/>
        </p:nvSpPr>
        <p:spPr bwMode="auto">
          <a:xfrm rot="-5400000">
            <a:off x="1698625" y="4076700"/>
            <a:ext cx="228600" cy="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38920" name="Line 9"/>
          <p:cNvSpPr>
            <a:spLocks noChangeShapeType="1"/>
          </p:cNvSpPr>
          <p:nvPr/>
        </p:nvSpPr>
        <p:spPr bwMode="auto">
          <a:xfrm rot="16200000" flipH="1">
            <a:off x="1698625" y="3530600"/>
            <a:ext cx="228600" cy="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38921" name="Line 11"/>
          <p:cNvSpPr>
            <a:spLocks noChangeShapeType="1"/>
          </p:cNvSpPr>
          <p:nvPr/>
        </p:nvSpPr>
        <p:spPr bwMode="auto">
          <a:xfrm rot="-5400000">
            <a:off x="820738" y="3454400"/>
            <a:ext cx="0" cy="22860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38922" name="Line 12"/>
          <p:cNvSpPr>
            <a:spLocks noChangeShapeType="1"/>
          </p:cNvSpPr>
          <p:nvPr/>
        </p:nvSpPr>
        <p:spPr bwMode="auto">
          <a:xfrm rot="16200000" flipV="1">
            <a:off x="1419225" y="3467100"/>
            <a:ext cx="0" cy="22860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38923" name="AutoShape 13"/>
          <p:cNvSpPr>
            <a:spLocks noChangeArrowheads="1"/>
          </p:cNvSpPr>
          <p:nvPr/>
        </p:nvSpPr>
        <p:spPr bwMode="auto">
          <a:xfrm>
            <a:off x="390525" y="3619500"/>
            <a:ext cx="1447800" cy="304800"/>
          </a:xfrm>
          <a:prstGeom prst="can">
            <a:avLst>
              <a:gd name="adj" fmla="val 42185"/>
            </a:avLst>
          </a:prstGeom>
          <a:solidFill>
            <a:srgbClr val="00AE00"/>
          </a:solidFill>
          <a:ln w="12700">
            <a:solidFill>
              <a:schemeClr val="tx1"/>
            </a:solidFill>
            <a:round/>
            <a:headEnd/>
            <a:tailEnd/>
          </a:ln>
        </p:spPr>
        <p:txBody>
          <a:bodyPr wrap="none" anchor="ctr">
            <a:prstTxWarp prst="textNoShape">
              <a:avLst/>
            </a:prstTxWarp>
          </a:bodyPr>
          <a:lstStyle/>
          <a:p>
            <a:pPr algn="ctr"/>
            <a:endParaRPr lang="en-US" dirty="0">
              <a:solidFill>
                <a:srgbClr val="00AE00"/>
              </a:solidFill>
            </a:endParaRPr>
          </a:p>
        </p:txBody>
      </p:sp>
      <p:sp>
        <p:nvSpPr>
          <p:cNvPr id="38924" name="Text Box 15"/>
          <p:cNvSpPr txBox="1">
            <a:spLocks noChangeArrowheads="1"/>
          </p:cNvSpPr>
          <p:nvPr/>
        </p:nvSpPr>
        <p:spPr bwMode="auto">
          <a:xfrm rot="-5400000">
            <a:off x="726281" y="2289969"/>
            <a:ext cx="1370013" cy="396875"/>
          </a:xfrm>
          <a:prstGeom prst="rect">
            <a:avLst/>
          </a:prstGeom>
          <a:noFill/>
          <a:ln w="12700">
            <a:noFill/>
            <a:miter lim="800000"/>
            <a:headEnd/>
            <a:tailEnd/>
          </a:ln>
        </p:spPr>
        <p:txBody>
          <a:bodyPr wrap="none">
            <a:prstTxWarp prst="textNoShape">
              <a:avLst/>
            </a:prstTxWarp>
            <a:spAutoFit/>
          </a:bodyPr>
          <a:lstStyle/>
          <a:p>
            <a:r>
              <a:rPr lang="en-US" sz="2000" dirty="0"/>
              <a:t>Ion beam </a:t>
            </a:r>
          </a:p>
        </p:txBody>
      </p:sp>
      <p:sp>
        <p:nvSpPr>
          <p:cNvPr id="38925" name="Text Box 19"/>
          <p:cNvSpPr txBox="1">
            <a:spLocks noChangeArrowheads="1"/>
          </p:cNvSpPr>
          <p:nvPr/>
        </p:nvSpPr>
        <p:spPr bwMode="auto">
          <a:xfrm>
            <a:off x="209550" y="3257550"/>
            <a:ext cx="781050" cy="366713"/>
          </a:xfrm>
          <a:prstGeom prst="rect">
            <a:avLst/>
          </a:prstGeom>
          <a:noFill/>
          <a:ln w="12700">
            <a:noFill/>
            <a:miter lim="800000"/>
            <a:headEnd/>
            <a:tailEnd/>
          </a:ln>
        </p:spPr>
        <p:txBody>
          <a:bodyPr wrap="none">
            <a:prstTxWarp prst="textNoShape">
              <a:avLst/>
            </a:prstTxWarp>
            <a:spAutoFit/>
          </a:bodyPr>
          <a:lstStyle/>
          <a:p>
            <a:r>
              <a:rPr lang="en-US" dirty="0"/>
              <a:t>1 mm</a:t>
            </a:r>
          </a:p>
        </p:txBody>
      </p:sp>
      <p:sp>
        <p:nvSpPr>
          <p:cNvPr id="38926" name="AutoShape 21"/>
          <p:cNvSpPr>
            <a:spLocks noChangeArrowheads="1"/>
          </p:cNvSpPr>
          <p:nvPr/>
        </p:nvSpPr>
        <p:spPr bwMode="auto">
          <a:xfrm>
            <a:off x="977900" y="2876550"/>
            <a:ext cx="304800" cy="838200"/>
          </a:xfrm>
          <a:prstGeom prst="can">
            <a:avLst>
              <a:gd name="adj" fmla="val 35126"/>
            </a:avLst>
          </a:prstGeom>
          <a:solidFill>
            <a:schemeClr val="accent1"/>
          </a:solidFill>
          <a:ln w="12700">
            <a:solidFill>
              <a:schemeClr val="tx1"/>
            </a:solidFill>
            <a:round/>
            <a:headEnd/>
            <a:tailEnd/>
          </a:ln>
        </p:spPr>
        <p:txBody>
          <a:bodyPr wrap="none" anchor="ctr">
            <a:prstTxWarp prst="textNoShape">
              <a:avLst/>
            </a:prstTxWarp>
          </a:bodyPr>
          <a:lstStyle/>
          <a:p>
            <a:endParaRPr lang="en-US" dirty="0"/>
          </a:p>
        </p:txBody>
      </p:sp>
      <p:sp>
        <p:nvSpPr>
          <p:cNvPr id="38927" name="Line 16"/>
          <p:cNvSpPr>
            <a:spLocks noChangeShapeType="1"/>
          </p:cNvSpPr>
          <p:nvPr/>
        </p:nvSpPr>
        <p:spPr bwMode="auto">
          <a:xfrm rot="16200000" flipH="1">
            <a:off x="838200" y="3308350"/>
            <a:ext cx="609600"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38928" name="Line 22"/>
          <p:cNvSpPr>
            <a:spLocks noChangeShapeType="1"/>
          </p:cNvSpPr>
          <p:nvPr/>
        </p:nvSpPr>
        <p:spPr bwMode="auto">
          <a:xfrm rot="16200000" flipH="1">
            <a:off x="838200" y="1809750"/>
            <a:ext cx="609600"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38929" name="Line 25"/>
          <p:cNvSpPr>
            <a:spLocks noChangeShapeType="1"/>
          </p:cNvSpPr>
          <p:nvPr/>
        </p:nvSpPr>
        <p:spPr bwMode="auto">
          <a:xfrm>
            <a:off x="838200" y="1428750"/>
            <a:ext cx="0" cy="609600"/>
          </a:xfrm>
          <a:prstGeom prst="line">
            <a:avLst/>
          </a:prstGeom>
          <a:noFill/>
          <a:ln w="12700">
            <a:solidFill>
              <a:schemeClr val="tx1"/>
            </a:solidFill>
            <a:round/>
            <a:headEnd type="arrow" w="med" len="med"/>
            <a:tailEnd type="arrow" w="med" len="med"/>
          </a:ln>
        </p:spPr>
        <p:txBody>
          <a:bodyPr wrap="none" anchor="ctr">
            <a:prstTxWarp prst="textNoShape">
              <a:avLst/>
            </a:prstTxWarp>
          </a:bodyPr>
          <a:lstStyle/>
          <a:p>
            <a:endParaRPr lang="en-US" dirty="0"/>
          </a:p>
        </p:txBody>
      </p:sp>
      <p:sp>
        <p:nvSpPr>
          <p:cNvPr id="38930" name="Text Box 26"/>
          <p:cNvSpPr txBox="1">
            <a:spLocks noChangeArrowheads="1"/>
          </p:cNvSpPr>
          <p:nvPr/>
        </p:nvSpPr>
        <p:spPr bwMode="auto">
          <a:xfrm>
            <a:off x="88900" y="1504950"/>
            <a:ext cx="793750" cy="641350"/>
          </a:xfrm>
          <a:prstGeom prst="rect">
            <a:avLst/>
          </a:prstGeom>
          <a:noFill/>
          <a:ln w="12700">
            <a:noFill/>
            <a:miter lim="800000"/>
            <a:headEnd/>
            <a:tailEnd/>
          </a:ln>
        </p:spPr>
        <p:txBody>
          <a:bodyPr wrap="none">
            <a:prstTxWarp prst="textNoShape">
              <a:avLst/>
            </a:prstTxWarp>
            <a:spAutoFit/>
          </a:bodyPr>
          <a:lstStyle/>
          <a:p>
            <a:r>
              <a:rPr lang="en-US" dirty="0"/>
              <a:t>9 mm</a:t>
            </a:r>
          </a:p>
          <a:p>
            <a:r>
              <a:rPr lang="en-US" dirty="0"/>
              <a:t>(1 ns)</a:t>
            </a:r>
          </a:p>
        </p:txBody>
      </p:sp>
      <p:grpSp>
        <p:nvGrpSpPr>
          <p:cNvPr id="38931" name="Group 28"/>
          <p:cNvGrpSpPr>
            <a:grpSpLocks/>
          </p:cNvGrpSpPr>
          <p:nvPr/>
        </p:nvGrpSpPr>
        <p:grpSpPr bwMode="auto">
          <a:xfrm>
            <a:off x="2057400" y="1031875"/>
            <a:ext cx="7010400" cy="5254625"/>
            <a:chOff x="1296" y="650"/>
            <a:chExt cx="4416" cy="3310"/>
          </a:xfrm>
        </p:grpSpPr>
        <p:graphicFrame>
          <p:nvGraphicFramePr>
            <p:cNvPr id="38914" name="Object 2"/>
            <p:cNvGraphicFramePr>
              <a:graphicFrameLocks noChangeAspect="1"/>
            </p:cNvGraphicFramePr>
            <p:nvPr/>
          </p:nvGraphicFramePr>
          <p:xfrm>
            <a:off x="1296" y="650"/>
            <a:ext cx="4416" cy="3310"/>
          </p:xfrm>
          <a:graphic>
            <a:graphicData uri="http://schemas.openxmlformats.org/presentationml/2006/ole">
              <p:oleObj spid="_x0000_s38914" name="Document" r:id="rId3" imgW="5943600" imgH="4456176" progId="Word.Document.8">
                <p:embed/>
              </p:oleObj>
            </a:graphicData>
          </a:graphic>
        </p:graphicFrame>
        <p:sp>
          <p:nvSpPr>
            <p:cNvPr id="38935" name="Rectangle 27"/>
            <p:cNvSpPr>
              <a:spLocks noChangeArrowheads="1"/>
            </p:cNvSpPr>
            <p:nvPr/>
          </p:nvSpPr>
          <p:spPr bwMode="auto">
            <a:xfrm>
              <a:off x="2544" y="912"/>
              <a:ext cx="144" cy="192"/>
            </a:xfrm>
            <a:prstGeom prst="rect">
              <a:avLst/>
            </a:prstGeom>
            <a:solidFill>
              <a:schemeClr val="bg1"/>
            </a:solidFill>
            <a:ln w="12700">
              <a:noFill/>
              <a:miter lim="800000"/>
              <a:headEnd/>
              <a:tailEnd/>
            </a:ln>
          </p:spPr>
          <p:txBody>
            <a:bodyPr wrap="none" anchor="ctr">
              <a:prstTxWarp prst="textNoShape">
                <a:avLst/>
              </a:prstTxWarp>
            </a:bodyPr>
            <a:lstStyle/>
            <a:p>
              <a:endParaRPr lang="en-US" dirty="0"/>
            </a:p>
          </p:txBody>
        </p:sp>
      </p:grpSp>
      <p:sp>
        <p:nvSpPr>
          <p:cNvPr id="38932" name="Text Box 10"/>
          <p:cNvSpPr txBox="1">
            <a:spLocks noChangeArrowheads="1"/>
          </p:cNvSpPr>
          <p:nvPr/>
        </p:nvSpPr>
        <p:spPr bwMode="auto">
          <a:xfrm>
            <a:off x="1905000" y="3562350"/>
            <a:ext cx="633413" cy="366713"/>
          </a:xfrm>
          <a:prstGeom prst="rect">
            <a:avLst/>
          </a:prstGeom>
          <a:noFill/>
          <a:ln w="12700">
            <a:noFill/>
            <a:miter lim="800000"/>
            <a:headEnd/>
            <a:tailEnd/>
          </a:ln>
        </p:spPr>
        <p:txBody>
          <a:bodyPr wrap="none">
            <a:prstTxWarp prst="textNoShape">
              <a:avLst/>
            </a:prstTxWarp>
            <a:spAutoFit/>
          </a:bodyPr>
          <a:lstStyle/>
          <a:p>
            <a:r>
              <a:rPr lang="en-US" dirty="0"/>
              <a:t>50 </a:t>
            </a:r>
            <a:r>
              <a:rPr lang="en-US" dirty="0">
                <a:latin typeface="Symbol" pitchFamily="-109" charset="2"/>
                <a:sym typeface="Symbol" pitchFamily="-109" charset="2"/>
              </a:rPr>
              <a:t></a:t>
            </a:r>
          </a:p>
        </p:txBody>
      </p:sp>
      <p:sp>
        <p:nvSpPr>
          <p:cNvPr id="38933" name="Text Box 18"/>
          <p:cNvSpPr txBox="1">
            <a:spLocks noChangeArrowheads="1"/>
          </p:cNvSpPr>
          <p:nvPr/>
        </p:nvSpPr>
        <p:spPr bwMode="auto">
          <a:xfrm>
            <a:off x="0" y="4267200"/>
            <a:ext cx="2990850" cy="2289175"/>
          </a:xfrm>
          <a:prstGeom prst="rect">
            <a:avLst/>
          </a:prstGeom>
          <a:noFill/>
          <a:ln w="12700">
            <a:noFill/>
            <a:miter lim="800000"/>
            <a:headEnd/>
            <a:tailEnd/>
          </a:ln>
        </p:spPr>
        <p:txBody>
          <a:bodyPr wrap="none">
            <a:prstTxWarp prst="textNoShape">
              <a:avLst/>
            </a:prstTxWarp>
            <a:spAutoFit/>
          </a:bodyPr>
          <a:lstStyle/>
          <a:p>
            <a:r>
              <a:rPr lang="en-US" dirty="0"/>
              <a:t>Ion: Li</a:t>
            </a:r>
            <a:r>
              <a:rPr lang="en-US" baseline="30000" dirty="0"/>
              <a:t>+</a:t>
            </a:r>
            <a:r>
              <a:rPr lang="en-US" dirty="0"/>
              <a:t> or Li</a:t>
            </a:r>
            <a:r>
              <a:rPr lang="en-US" baseline="30000" dirty="0"/>
              <a:t>++</a:t>
            </a:r>
          </a:p>
          <a:p>
            <a:r>
              <a:rPr lang="en-US" dirty="0"/>
              <a:t>Target: </a:t>
            </a:r>
            <a:r>
              <a:rPr lang="en-US" dirty="0">
                <a:solidFill>
                  <a:schemeClr val="hlink"/>
                </a:solidFill>
              </a:rPr>
              <a:t>Solid Ar</a:t>
            </a:r>
            <a:endParaRPr lang="en-US" dirty="0"/>
          </a:p>
          <a:p>
            <a:r>
              <a:rPr lang="en-US" dirty="0"/>
              <a:t>Intensity: 30 J/cm2 </a:t>
            </a:r>
          </a:p>
          <a:p>
            <a:r>
              <a:rPr lang="en-US" dirty="0"/>
              <a:t>(each pulse)</a:t>
            </a:r>
          </a:p>
          <a:p>
            <a:r>
              <a:rPr lang="en-US" dirty="0"/>
              <a:t>Each pulse: 1 ns long</a:t>
            </a:r>
          </a:p>
          <a:p>
            <a:r>
              <a:rPr lang="en-US" dirty="0"/>
              <a:t>2nd pulse, 1ns after 1st</a:t>
            </a:r>
          </a:p>
          <a:p>
            <a:r>
              <a:rPr lang="en-US" dirty="0"/>
              <a:t>Simulations by Siu Fai Ng</a:t>
            </a:r>
          </a:p>
          <a:p>
            <a:r>
              <a:rPr lang="en-US" dirty="0"/>
              <a:t>(DISH; vdw EOS)</a:t>
            </a:r>
          </a:p>
        </p:txBody>
      </p:sp>
      <p:sp>
        <p:nvSpPr>
          <p:cNvPr id="38934" name="Text Box 29"/>
          <p:cNvSpPr txBox="1">
            <a:spLocks noChangeArrowheads="1"/>
          </p:cNvSpPr>
          <p:nvPr/>
        </p:nvSpPr>
        <p:spPr bwMode="auto">
          <a:xfrm>
            <a:off x="3200400" y="6067425"/>
            <a:ext cx="5854700" cy="304800"/>
          </a:xfrm>
          <a:prstGeom prst="rect">
            <a:avLst/>
          </a:prstGeom>
          <a:noFill/>
          <a:ln w="12700">
            <a:noFill/>
            <a:miter lim="800000"/>
            <a:headEnd/>
            <a:tailEnd/>
          </a:ln>
        </p:spPr>
        <p:txBody>
          <a:bodyPr wrap="none">
            <a:prstTxWarp prst="textNoShape">
              <a:avLst/>
            </a:prstTxWarp>
            <a:spAutoFit/>
          </a:bodyPr>
          <a:lstStyle/>
          <a:p>
            <a:r>
              <a:rPr lang="en-US" sz="1400" dirty="0"/>
              <a:t>(simulations by Vietzer indicate room temp Al foam also candidate)</a:t>
            </a:r>
          </a:p>
        </p:txBody>
      </p:sp>
    </p:spTree>
  </p:cSld>
  <p:clrMapOvr>
    <a:masterClrMapping/>
  </p:clrMapOvr>
  <p:transition advClick="0" advTm="6000">
    <p:wipe dir="d"/>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z="2400" dirty="0">
                <a:ea typeface="ＭＳ Ｐゴシック" pitchFamily="-109" charset="-128"/>
                <a:cs typeface="ＭＳ Ｐゴシック" pitchFamily="-109" charset="-128"/>
              </a:rPr>
              <a:t>In addition to target physics, NDCX II will serve as a platform for driver beam physics tests</a:t>
            </a:r>
            <a:endParaRPr lang="en-US" dirty="0">
              <a:ea typeface="ＭＳ Ｐゴシック" pitchFamily="-109" charset="-128"/>
              <a:cs typeface="ＭＳ Ｐゴシック" pitchFamily="-109" charset="-128"/>
            </a:endParaRPr>
          </a:p>
        </p:txBody>
      </p:sp>
      <p:grpSp>
        <p:nvGrpSpPr>
          <p:cNvPr id="39939" name="Group 6"/>
          <p:cNvGrpSpPr>
            <a:grpSpLocks/>
          </p:cNvGrpSpPr>
          <p:nvPr/>
        </p:nvGrpSpPr>
        <p:grpSpPr bwMode="auto">
          <a:xfrm>
            <a:off x="533400" y="2438400"/>
            <a:ext cx="8178800" cy="3740150"/>
            <a:chOff x="96" y="1248"/>
            <a:chExt cx="5152" cy="2356"/>
          </a:xfrm>
        </p:grpSpPr>
        <p:pic>
          <p:nvPicPr>
            <p:cNvPr id="39946" name="Picture 4" descr="drivermoduleconcept"/>
            <p:cNvPicPr>
              <a:picLocks noChangeAspect="1" noChangeArrowheads="1"/>
            </p:cNvPicPr>
            <p:nvPr/>
          </p:nvPicPr>
          <p:blipFill>
            <a:blip r:embed="rId2"/>
            <a:srcRect/>
            <a:stretch>
              <a:fillRect/>
            </a:stretch>
          </p:blipFill>
          <p:spPr bwMode="auto">
            <a:xfrm>
              <a:off x="96" y="1296"/>
              <a:ext cx="5152" cy="2308"/>
            </a:xfrm>
            <a:prstGeom prst="rect">
              <a:avLst/>
            </a:prstGeom>
            <a:noFill/>
            <a:ln w="9525">
              <a:noFill/>
              <a:miter lim="800000"/>
              <a:headEnd/>
              <a:tailEnd/>
            </a:ln>
          </p:spPr>
        </p:pic>
        <p:sp>
          <p:nvSpPr>
            <p:cNvPr id="39947" name="Rectangle 5"/>
            <p:cNvSpPr>
              <a:spLocks noChangeArrowheads="1"/>
            </p:cNvSpPr>
            <p:nvPr/>
          </p:nvSpPr>
          <p:spPr bwMode="auto">
            <a:xfrm>
              <a:off x="2112" y="1248"/>
              <a:ext cx="1664" cy="72"/>
            </a:xfrm>
            <a:prstGeom prst="rect">
              <a:avLst/>
            </a:prstGeom>
            <a:solidFill>
              <a:schemeClr val="bg1"/>
            </a:solidFill>
            <a:ln w="12700">
              <a:noFill/>
              <a:miter lim="800000"/>
              <a:headEnd/>
              <a:tailEnd/>
            </a:ln>
          </p:spPr>
          <p:txBody>
            <a:bodyPr wrap="none" anchor="ctr">
              <a:prstTxWarp prst="textNoShape">
                <a:avLst/>
              </a:prstTxWarp>
            </a:bodyPr>
            <a:lstStyle/>
            <a:p>
              <a:endParaRPr lang="en-US" dirty="0"/>
            </a:p>
          </p:txBody>
        </p:sp>
      </p:grpSp>
      <p:sp>
        <p:nvSpPr>
          <p:cNvPr id="39940" name="Text Box 7"/>
          <p:cNvSpPr txBox="1">
            <a:spLocks noChangeArrowheads="1"/>
          </p:cNvSpPr>
          <p:nvPr/>
        </p:nvSpPr>
        <p:spPr bwMode="auto">
          <a:xfrm>
            <a:off x="914400" y="1066800"/>
            <a:ext cx="3208338" cy="915988"/>
          </a:xfrm>
          <a:prstGeom prst="rect">
            <a:avLst/>
          </a:prstGeom>
          <a:noFill/>
          <a:ln w="12700">
            <a:noFill/>
            <a:miter lim="800000"/>
            <a:headEnd/>
            <a:tailEnd/>
          </a:ln>
        </p:spPr>
        <p:txBody>
          <a:bodyPr wrap="none">
            <a:prstTxWarp prst="textNoShape">
              <a:avLst/>
            </a:prstTxWarp>
            <a:spAutoFit/>
          </a:bodyPr>
          <a:lstStyle/>
          <a:p>
            <a:r>
              <a:rPr lang="en-US" dirty="0"/>
              <a:t> - RF Wobbler dynamics</a:t>
            </a:r>
          </a:p>
          <a:p>
            <a:r>
              <a:rPr lang="en-US" dirty="0"/>
              <a:t> - beam bending</a:t>
            </a:r>
          </a:p>
          <a:p>
            <a:r>
              <a:rPr lang="en-US" dirty="0"/>
              <a:t> - beam-plasma interactions</a:t>
            </a:r>
          </a:p>
        </p:txBody>
      </p:sp>
      <p:sp>
        <p:nvSpPr>
          <p:cNvPr id="39941" name="Text Box 8"/>
          <p:cNvSpPr txBox="1">
            <a:spLocks noChangeArrowheads="1"/>
          </p:cNvSpPr>
          <p:nvPr/>
        </p:nvSpPr>
        <p:spPr bwMode="auto">
          <a:xfrm>
            <a:off x="533400" y="2057400"/>
            <a:ext cx="3867150" cy="366713"/>
          </a:xfrm>
          <a:prstGeom prst="rect">
            <a:avLst/>
          </a:prstGeom>
          <a:noFill/>
          <a:ln w="12700">
            <a:noFill/>
            <a:miter lim="800000"/>
            <a:headEnd/>
            <a:tailEnd/>
          </a:ln>
        </p:spPr>
        <p:txBody>
          <a:bodyPr wrap="none">
            <a:prstTxWarp prst="textNoShape">
              <a:avLst/>
            </a:prstTxWarp>
            <a:spAutoFit/>
          </a:bodyPr>
          <a:lstStyle/>
          <a:p>
            <a:r>
              <a:rPr lang="en-US" dirty="0"/>
              <a:t>Example of one module of driver: </a:t>
            </a:r>
          </a:p>
        </p:txBody>
      </p:sp>
      <p:sp>
        <p:nvSpPr>
          <p:cNvPr id="39942" name="Rectangle 9"/>
          <p:cNvSpPr>
            <a:spLocks noChangeArrowheads="1"/>
          </p:cNvSpPr>
          <p:nvPr/>
        </p:nvSpPr>
        <p:spPr bwMode="auto">
          <a:xfrm>
            <a:off x="4114800" y="3048000"/>
            <a:ext cx="1003300" cy="889000"/>
          </a:xfrm>
          <a:prstGeom prst="rect">
            <a:avLst/>
          </a:prstGeom>
          <a:noFill/>
          <a:ln w="12700">
            <a:solidFill>
              <a:schemeClr val="hlink"/>
            </a:solidFill>
            <a:miter lim="800000"/>
            <a:headEnd/>
            <a:tailEnd/>
          </a:ln>
        </p:spPr>
        <p:txBody>
          <a:bodyPr wrap="none" anchor="ctr">
            <a:prstTxWarp prst="textNoShape">
              <a:avLst/>
            </a:prstTxWarp>
          </a:bodyPr>
          <a:lstStyle/>
          <a:p>
            <a:pPr algn="ctr"/>
            <a:endParaRPr lang="en-US" dirty="0">
              <a:solidFill>
                <a:schemeClr val="hlink"/>
              </a:solidFill>
            </a:endParaRPr>
          </a:p>
        </p:txBody>
      </p:sp>
      <p:sp>
        <p:nvSpPr>
          <p:cNvPr id="39943" name="Rectangle 10"/>
          <p:cNvSpPr>
            <a:spLocks noChangeArrowheads="1"/>
          </p:cNvSpPr>
          <p:nvPr/>
        </p:nvSpPr>
        <p:spPr bwMode="auto">
          <a:xfrm>
            <a:off x="5105400" y="2971800"/>
            <a:ext cx="1155700" cy="965200"/>
          </a:xfrm>
          <a:prstGeom prst="rect">
            <a:avLst/>
          </a:prstGeom>
          <a:noFill/>
          <a:ln w="12700">
            <a:solidFill>
              <a:schemeClr val="hlink"/>
            </a:solidFill>
            <a:miter lim="800000"/>
            <a:headEnd/>
            <a:tailEnd/>
          </a:ln>
        </p:spPr>
        <p:txBody>
          <a:bodyPr wrap="none" anchor="ctr">
            <a:prstTxWarp prst="textNoShape">
              <a:avLst/>
            </a:prstTxWarp>
          </a:bodyPr>
          <a:lstStyle/>
          <a:p>
            <a:endParaRPr lang="en-US" dirty="0"/>
          </a:p>
        </p:txBody>
      </p:sp>
      <p:sp>
        <p:nvSpPr>
          <p:cNvPr id="39944" name="Rectangle 11"/>
          <p:cNvSpPr>
            <a:spLocks noChangeArrowheads="1"/>
          </p:cNvSpPr>
          <p:nvPr/>
        </p:nvSpPr>
        <p:spPr bwMode="auto">
          <a:xfrm>
            <a:off x="6248400" y="2781300"/>
            <a:ext cx="990600" cy="1333500"/>
          </a:xfrm>
          <a:prstGeom prst="rect">
            <a:avLst/>
          </a:prstGeom>
          <a:noFill/>
          <a:ln w="12700">
            <a:solidFill>
              <a:schemeClr val="hlink"/>
            </a:solidFill>
            <a:miter lim="800000"/>
            <a:headEnd/>
            <a:tailEnd/>
          </a:ln>
        </p:spPr>
        <p:txBody>
          <a:bodyPr wrap="none" anchor="ctr">
            <a:prstTxWarp prst="textNoShape">
              <a:avLst/>
            </a:prstTxWarp>
          </a:bodyPr>
          <a:lstStyle/>
          <a:p>
            <a:pPr algn="ctr"/>
            <a:endParaRPr lang="en-US" dirty="0">
              <a:solidFill>
                <a:schemeClr val="hlink"/>
              </a:solidFill>
            </a:endParaRPr>
          </a:p>
        </p:txBody>
      </p:sp>
      <p:sp>
        <p:nvSpPr>
          <p:cNvPr id="39945" name="Text Box 7"/>
          <p:cNvSpPr txBox="1">
            <a:spLocks noChangeArrowheads="1"/>
          </p:cNvSpPr>
          <p:nvPr/>
        </p:nvSpPr>
        <p:spPr bwMode="auto">
          <a:xfrm>
            <a:off x="4868863" y="1066800"/>
            <a:ext cx="3865562" cy="1200150"/>
          </a:xfrm>
          <a:prstGeom prst="rect">
            <a:avLst/>
          </a:prstGeom>
          <a:noFill/>
          <a:ln w="12700">
            <a:noFill/>
            <a:miter lim="800000"/>
            <a:headEnd/>
            <a:tailEnd/>
          </a:ln>
        </p:spPr>
        <p:txBody>
          <a:bodyPr wrap="none">
            <a:prstTxWarp prst="textNoShape">
              <a:avLst/>
            </a:prstTxWarp>
            <a:spAutoFit/>
          </a:bodyPr>
          <a:lstStyle/>
          <a:p>
            <a:r>
              <a:rPr lang="en-US" dirty="0"/>
              <a:t> - unneutralized acceleration with</a:t>
            </a:r>
          </a:p>
          <a:p>
            <a:r>
              <a:rPr lang="en-US" dirty="0"/>
              <a:t>   bunch compression</a:t>
            </a:r>
          </a:p>
          <a:p>
            <a:r>
              <a:rPr lang="en-US" dirty="0"/>
              <a:t> - neutralized bunch compression</a:t>
            </a:r>
          </a:p>
          <a:p>
            <a:r>
              <a:rPr lang="en-US" dirty="0"/>
              <a:t>   and final focus</a:t>
            </a:r>
          </a:p>
        </p:txBody>
      </p:sp>
    </p:spTree>
  </p:cSld>
  <p:clrMapOvr>
    <a:masterClrMapping/>
  </p:clrMapOvr>
  <p:transition advClick="0" advTm="6000">
    <p:wipe dir="d"/>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z="2400" dirty="0" smtClean="0">
                <a:ea typeface="ＭＳ Ｐゴシック" pitchFamily="-109" charset="-128"/>
                <a:cs typeface="ＭＳ Ｐゴシック" pitchFamily="-109" charset="-128"/>
              </a:rPr>
              <a:t>We are proposing an ER LDRD that is relevant to Direct Drive coupling physics and NDCX II</a:t>
            </a:r>
          </a:p>
        </p:txBody>
      </p:sp>
      <p:sp>
        <p:nvSpPr>
          <p:cNvPr id="41987" name="TextBox 2"/>
          <p:cNvSpPr txBox="1">
            <a:spLocks noChangeArrowheads="1"/>
          </p:cNvSpPr>
          <p:nvPr/>
        </p:nvSpPr>
        <p:spPr bwMode="auto">
          <a:xfrm>
            <a:off x="762000" y="990600"/>
            <a:ext cx="7543800" cy="3694113"/>
          </a:xfrm>
          <a:prstGeom prst="rect">
            <a:avLst/>
          </a:prstGeom>
          <a:noFill/>
          <a:ln w="9525">
            <a:noFill/>
            <a:miter lim="800000"/>
            <a:headEnd/>
            <a:tailEnd/>
          </a:ln>
        </p:spPr>
        <p:txBody>
          <a:bodyPr>
            <a:prstTxWarp prst="textNoShape">
              <a:avLst/>
            </a:prstTxWarp>
            <a:spAutoFit/>
          </a:bodyPr>
          <a:lstStyle/>
          <a:p>
            <a:r>
              <a:rPr lang="en-US" dirty="0">
                <a:solidFill>
                  <a:srgbClr val="0228FF"/>
                </a:solidFill>
              </a:rPr>
              <a:t>Heavy Ion Beam Approach to Inertial Fusion-Fission Hybrids</a:t>
            </a:r>
          </a:p>
          <a:p>
            <a:r>
              <a:rPr lang="en-US" dirty="0"/>
              <a:t>(This LDRD proposal is one of two simultaneous, coordinated proposals being submitted at LLNL and LBNL)</a:t>
            </a:r>
          </a:p>
          <a:p>
            <a:r>
              <a:rPr lang="en-US" dirty="0"/>
              <a:t> </a:t>
            </a:r>
          </a:p>
          <a:p>
            <a:r>
              <a:rPr lang="en-US" dirty="0"/>
              <a:t>LLNL:  John Barnard (PI), Alex Friedman, Wayne Meier, L. John Perkins, Ralph Moir, Michael Hay (UC Berkeley undergraduate)</a:t>
            </a:r>
          </a:p>
          <a:p>
            <a:r>
              <a:rPr lang="en-US" dirty="0"/>
              <a:t> </a:t>
            </a:r>
          </a:p>
          <a:p>
            <a:r>
              <a:rPr lang="en-US" dirty="0"/>
              <a:t>LBNL:  Bernhard Ludewigt, Robert Budnitz, B. Grant Logan,  Roger Bangerter, Andy Sessler, Per Peterson (UC Berkeley)</a:t>
            </a:r>
          </a:p>
          <a:p>
            <a:r>
              <a:rPr lang="en-US" dirty="0"/>
              <a:t> </a:t>
            </a:r>
          </a:p>
          <a:p>
            <a:r>
              <a:rPr lang="en-US" dirty="0"/>
              <a:t>LLNL Funding Request: FY10=375k$, FY11=375k$, FY12=375k$</a:t>
            </a:r>
          </a:p>
          <a:p>
            <a:r>
              <a:rPr lang="en-US" dirty="0"/>
              <a:t>LBNL Funding Request: FY10=290k$, FY11=290k$, FY12=290k$</a:t>
            </a:r>
          </a:p>
          <a:p>
            <a:endParaRPr lang="en-US" dirty="0"/>
          </a:p>
        </p:txBody>
      </p:sp>
      <p:sp>
        <p:nvSpPr>
          <p:cNvPr id="41988" name="TextBox 3"/>
          <p:cNvSpPr txBox="1">
            <a:spLocks noChangeArrowheads="1"/>
          </p:cNvSpPr>
          <p:nvPr/>
        </p:nvSpPr>
        <p:spPr bwMode="auto">
          <a:xfrm>
            <a:off x="457200" y="4343400"/>
            <a:ext cx="8305800" cy="2032000"/>
          </a:xfrm>
          <a:prstGeom prst="rect">
            <a:avLst/>
          </a:prstGeom>
          <a:noFill/>
          <a:ln w="38100">
            <a:solidFill>
              <a:srgbClr val="FF0000"/>
            </a:solidFill>
            <a:round/>
            <a:headEnd/>
            <a:tailEnd/>
          </a:ln>
        </p:spPr>
        <p:txBody>
          <a:bodyPr>
            <a:prstTxWarp prst="textNoShape">
              <a:avLst/>
            </a:prstTxWarp>
            <a:spAutoFit/>
          </a:bodyPr>
          <a:lstStyle/>
          <a:p>
            <a:r>
              <a:rPr lang="en-US" dirty="0">
                <a:solidFill>
                  <a:srgbClr val="0228FF"/>
                </a:solidFill>
              </a:rPr>
              <a:t>What do the unique properties of ion beam acceleration, final focus, and ion deposition imply about ion-based fusion-fission hybrid concepts?</a:t>
            </a:r>
          </a:p>
          <a:p>
            <a:r>
              <a:rPr lang="en-US" dirty="0"/>
              <a:t>Can low pulse energy (&lt; ~0.5 MJ) heavy-ion-based direct drive targets be used for small entry-level hybrid (or inertial fusion energy) drivers? </a:t>
            </a:r>
          </a:p>
          <a:p>
            <a:r>
              <a:rPr lang="en-US" dirty="0"/>
              <a:t>Can a thick liquid or wetted wall be used in a hybrid? </a:t>
            </a:r>
          </a:p>
          <a:p>
            <a:r>
              <a:rPr lang="en-US" dirty="0"/>
              <a:t>What are the systematic tradeoffs between ion energy, ion mass, pulse energy, and target gain in hybrid systems?  </a:t>
            </a:r>
          </a:p>
        </p:txBody>
      </p:sp>
    </p:spTree>
  </p:cSld>
  <p:clrMapOvr>
    <a:masterClrMapping/>
  </p:clrMapOvr>
  <p:transition advClick="0" advTm="6000">
    <p:wipe dir="d"/>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smtClean="0">
                <a:ea typeface="ＭＳ Ｐゴシック" pitchFamily="-109" charset="-128"/>
                <a:cs typeface="ＭＳ Ｐゴシック" pitchFamily="-109" charset="-128"/>
              </a:rPr>
              <a:t>Extras</a:t>
            </a:r>
          </a:p>
        </p:txBody>
      </p:sp>
    </p:spTree>
  </p:cSld>
  <p:clrMapOvr>
    <a:masterClrMapping/>
  </p:clrMapOvr>
  <p:transition advClick="0" advTm="6000">
    <p:wipe dir="d"/>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1266" name="Group 2"/>
          <p:cNvGraphicFramePr>
            <a:graphicFrameLocks noGrp="1"/>
          </p:cNvGraphicFramePr>
          <p:nvPr>
            <p:ph sz="half" idx="2"/>
          </p:nvPr>
        </p:nvGraphicFramePr>
        <p:xfrm>
          <a:off x="304800" y="1489075"/>
          <a:ext cx="8067675" cy="4738814"/>
        </p:xfrm>
        <a:graphic>
          <a:graphicData uri="http://schemas.openxmlformats.org/drawingml/2006/table">
            <a:tbl>
              <a:tblPr/>
              <a:tblGrid>
                <a:gridCol w="5172075"/>
                <a:gridCol w="990600"/>
                <a:gridCol w="914400"/>
                <a:gridCol w="990600"/>
              </a:tblGrid>
              <a:tr h="512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Helvetica" pitchFamily="-11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Helvetica" pitchFamily="-112" charset="0"/>
                        </a:rPr>
                        <a:t>Target temp.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Helvetica" pitchFamily="-112" charset="0"/>
                        </a:rPr>
                        <a:t>NDCX-1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Helvetica" pitchFamily="-112" charset="0"/>
                        </a:rPr>
                        <a:t>NDCX-2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Helvetica" pitchFamily="-112" charset="0"/>
                        </a:rPr>
                        <a:t>Metallic foam experiments at GSI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Helvetica" pitchFamily="-112" charset="0"/>
                        </a:rPr>
                        <a:t>~0.5 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Helvetica" pitchFamily="-112"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Helvetica" pitchFamily="-11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6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Helvetica" pitchFamily="-112" charset="0"/>
                        </a:rPr>
                        <a:t>Measure target temperature using a beam compressed both radially and longitudinally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Helvetica" pitchFamily="-112"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Helvetica" pitchFamily="-112"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Helvetica" pitchFamily="-112" charset="0"/>
                        </a:rPr>
                        <a: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Helvetica" pitchFamily="-112"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Helvetica" pitchFamily="-11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37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Helvetica" pitchFamily="-112" charset="0"/>
                        </a:rPr>
                        <a:t>Thin target dE/dx, energy distribution, charge state, and scattering in a heated target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Helvetica" pitchFamily="-112" charset="0"/>
                        </a:rPr>
                        <a:t>Low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Helvetica" pitchFamily="-112" charset="0"/>
                        </a:rPr>
                        <a: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Helvetica" pitchFamily="-112"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Helvetica" pitchFamily="-112"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0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Helvetica" pitchFamily="-112" charset="0"/>
                        </a:rPr>
                        <a:t>Positive - negative halogen ion plasma experiment</a:t>
                      </a:r>
                      <a:endParaRPr kumimoji="0" lang="en-US" sz="1800" b="1" i="0" u="none" strike="noStrike" cap="none" normalizeH="0" baseline="0" dirty="0">
                        <a:ln>
                          <a:noFill/>
                        </a:ln>
                        <a:solidFill>
                          <a:schemeClr val="tx1"/>
                        </a:solidFill>
                        <a:effectLst/>
                        <a:latin typeface="Helvetica" pitchFamily="-11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Helvetica" pitchFamily="-112" charset="0"/>
                        </a:rPr>
                        <a:t>&gt;0.4 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Helvetica" pitchFamily="-112" charset="0"/>
                        </a:rPr>
                        <a: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Helvetica" pitchFamily="-112"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Helvetica" pitchFamily="-112"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2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Helvetica" pitchFamily="-112" charset="0"/>
                        </a:rPr>
                        <a:t>Two-phase liquid-vapor metal experiments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Helvetica" pitchFamily="-112" charset="0"/>
                        </a:rPr>
                        <a:t>0.5-1.0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Helvetica" pitchFamily="-112"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Helvetica" pitchFamily="-112"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9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Helvetica" pitchFamily="-112" charset="0"/>
                        </a:rPr>
                        <a:t>Critical point measurements</a:t>
                      </a:r>
                      <a:endParaRPr kumimoji="0" lang="en-US" sz="1800" b="1" i="0" u="none" strike="noStrike" cap="none" normalizeH="0" baseline="0" dirty="0">
                        <a:ln>
                          <a:noFill/>
                        </a:ln>
                        <a:solidFill>
                          <a:schemeClr val="tx1"/>
                        </a:solidFill>
                        <a:effectLst/>
                        <a:latin typeface="Helvetica" pitchFamily="-11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Helvetica" pitchFamily="-112" charset="0"/>
                        </a:rPr>
                        <a:t>&gt;1.0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Helvetica" pitchFamily="-112"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Helvetica" pitchFamily="-112"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7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Helvetica" pitchFamily="-112" charset="0"/>
                        </a:rPr>
                        <a:t>Ion deposition and coupling experiments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Helvetica" pitchFamily="-112" charset="0"/>
                        </a:rPr>
                        <a:t>&gt;1.0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Helvetica" pitchFamily="-112"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Helvetica" pitchFamily="-112"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Helvetica" pitchFamily="-112" charset="0"/>
                        </a:rPr>
                        <a:t>Collapsing bubble experiments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Helvetica" pitchFamily="-112" charset="0"/>
                        </a:rPr>
                        <a:t>&gt;1.0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Helvetica" pitchFamily="-112"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Helvetica" pitchFamily="-112"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4086" name="Rectangle 54"/>
          <p:cNvSpPr>
            <a:spLocks noGrp="1" noChangeArrowheads="1"/>
          </p:cNvSpPr>
          <p:nvPr>
            <p:ph type="title"/>
          </p:nvPr>
        </p:nvSpPr>
        <p:spPr>
          <a:xfrm>
            <a:off x="304800" y="241300"/>
            <a:ext cx="7696200" cy="736600"/>
          </a:xfrm>
          <a:noFill/>
          <a:ln>
            <a:solidFill>
              <a:srgbClr val="1621FF"/>
            </a:solidFill>
          </a:ln>
        </p:spPr>
        <p:txBody>
          <a:bodyPr/>
          <a:lstStyle/>
          <a:p>
            <a:r>
              <a:rPr lang="en-US" sz="2000" dirty="0">
                <a:ea typeface="ＭＳ Ｐゴシック" pitchFamily="-109" charset="-128"/>
                <a:cs typeface="ＭＳ Ｐゴシック" pitchFamily="-109" charset="-128"/>
              </a:rPr>
              <a:t>We have identified a series of warm dense matter experiments that can begin on NDCX-I at Temperature  &lt; 1 eV</a:t>
            </a:r>
            <a:endParaRPr lang="en-US" dirty="0">
              <a:latin typeface="Comic Sans MS" pitchFamily="-109" charset="0"/>
              <a:ea typeface="ＭＳ Ｐゴシック" pitchFamily="-109" charset="-128"/>
              <a:cs typeface="ＭＳ Ｐゴシック" pitchFamily="-109" charset="-128"/>
            </a:endParaRPr>
          </a:p>
        </p:txBody>
      </p:sp>
      <p:sp>
        <p:nvSpPr>
          <p:cNvPr id="44087" name="Text Box 55"/>
          <p:cNvSpPr txBox="1">
            <a:spLocks noChangeArrowheads="1"/>
          </p:cNvSpPr>
          <p:nvPr/>
        </p:nvSpPr>
        <p:spPr bwMode="auto">
          <a:xfrm>
            <a:off x="8521700" y="3213100"/>
            <a:ext cx="6096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dirty="0">
                <a:solidFill>
                  <a:srgbClr val="00279F"/>
                </a:solidFill>
                <a:ea typeface="ＭＳ Ｐゴシック" pitchFamily="-109" charset="-128"/>
                <a:cs typeface="ＭＳ Ｐゴシック" pitchFamily="-109" charset="-128"/>
              </a:rPr>
              <a:t>time</a:t>
            </a:r>
          </a:p>
        </p:txBody>
      </p:sp>
      <p:sp>
        <p:nvSpPr>
          <p:cNvPr id="44088" name="Line 56"/>
          <p:cNvSpPr>
            <a:spLocks noChangeShapeType="1"/>
          </p:cNvSpPr>
          <p:nvPr/>
        </p:nvSpPr>
        <p:spPr bwMode="auto">
          <a:xfrm>
            <a:off x="8775700" y="3594100"/>
            <a:ext cx="0" cy="2362200"/>
          </a:xfrm>
          <a:prstGeom prst="line">
            <a:avLst/>
          </a:prstGeom>
          <a:noFill/>
          <a:ln w="12700">
            <a:solidFill>
              <a:srgbClr val="333399"/>
            </a:solidFill>
            <a:round/>
            <a:headEnd/>
            <a:tailEnd type="triangle" w="med" len="med"/>
          </a:ln>
        </p:spPr>
        <p:txBody>
          <a:bodyPr>
            <a:prstTxWarp prst="textNoShape">
              <a:avLst/>
            </a:prstTxWarp>
          </a:bodyPr>
          <a:lstStyle/>
          <a:p>
            <a:endParaRPr lang="en-US" dirty="0"/>
          </a:p>
        </p:txBody>
      </p:sp>
      <p:sp>
        <p:nvSpPr>
          <p:cNvPr id="44089" name="Line 57"/>
          <p:cNvSpPr>
            <a:spLocks noChangeShapeType="1"/>
          </p:cNvSpPr>
          <p:nvPr/>
        </p:nvSpPr>
        <p:spPr bwMode="auto">
          <a:xfrm flipV="1">
            <a:off x="8775700" y="1689100"/>
            <a:ext cx="0" cy="1524000"/>
          </a:xfrm>
          <a:prstGeom prst="line">
            <a:avLst/>
          </a:prstGeom>
          <a:noFill/>
          <a:ln w="12700">
            <a:solidFill>
              <a:srgbClr val="333399"/>
            </a:solidFill>
            <a:round/>
            <a:headEnd/>
            <a:tailEnd/>
          </a:ln>
        </p:spPr>
        <p:txBody>
          <a:bodyPr>
            <a:prstTxWarp prst="textNoShape">
              <a:avLst/>
            </a:prstTxWarp>
          </a:bodyPr>
          <a:lstStyle/>
          <a:p>
            <a:endParaRPr lang="en-US" dirty="0"/>
          </a:p>
        </p:txBody>
      </p:sp>
    </p:spTree>
  </p:cSld>
  <p:clrMapOvr>
    <a:masterClrMapping/>
  </p:clrMapOvr>
  <p:transition advClick="0" advTm="6000">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dirty="0" smtClean="0">
                <a:ea typeface="ＭＳ Ｐゴシック" pitchFamily="-109" charset="-128"/>
                <a:cs typeface="ＭＳ Ｐゴシック" pitchFamily="-109" charset="-128"/>
              </a:rPr>
              <a:t>NDCX I now uses a suite of optical diagnostics</a:t>
            </a:r>
          </a:p>
        </p:txBody>
      </p:sp>
      <p:pic>
        <p:nvPicPr>
          <p:cNvPr id="46083" name="Picture 4"/>
          <p:cNvPicPr>
            <a:picLocks noChangeAspect="1"/>
          </p:cNvPicPr>
          <p:nvPr/>
        </p:nvPicPr>
        <p:blipFill>
          <a:blip r:embed="rId2"/>
          <a:srcRect/>
          <a:stretch>
            <a:fillRect/>
          </a:stretch>
        </p:blipFill>
        <p:spPr bwMode="auto">
          <a:xfrm>
            <a:off x="381000" y="1066800"/>
            <a:ext cx="8305800" cy="5210175"/>
          </a:xfrm>
          <a:prstGeom prst="rect">
            <a:avLst/>
          </a:prstGeom>
          <a:noFill/>
          <a:ln w="9525">
            <a:noFill/>
            <a:miter lim="800000"/>
            <a:headEnd/>
            <a:tailEnd/>
          </a:ln>
        </p:spPr>
      </p:pic>
    </p:spTree>
  </p:cSld>
  <p:clrMapOvr>
    <a:masterClrMapping/>
  </p:clrMapOvr>
  <p:transition advClick="0" advTm="6000">
    <p:wipe dir="d"/>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a:stretch>
            <a:fillRect/>
          </a:stretch>
        </p:blipFill>
        <p:spPr bwMode="auto">
          <a:xfrm>
            <a:off x="0" y="1676400"/>
            <a:ext cx="5562600" cy="5068888"/>
          </a:xfrm>
          <a:prstGeom prst="rect">
            <a:avLst/>
          </a:prstGeom>
          <a:noFill/>
          <a:ln w="9525">
            <a:noFill/>
            <a:miter lim="800000"/>
            <a:headEnd/>
            <a:tailEnd/>
          </a:ln>
        </p:spPr>
      </p:pic>
      <p:sp>
        <p:nvSpPr>
          <p:cNvPr id="47107" name="AutoShape 3"/>
          <p:cNvSpPr>
            <a:spLocks noChangeArrowheads="1"/>
          </p:cNvSpPr>
          <p:nvPr/>
        </p:nvSpPr>
        <p:spPr bwMode="auto">
          <a:xfrm rot="16200000" flipH="1">
            <a:off x="1918494" y="5272881"/>
            <a:ext cx="763588" cy="428625"/>
          </a:xfrm>
          <a:prstGeom prst="parallelogram">
            <a:avLst>
              <a:gd name="adj" fmla="val 18095"/>
            </a:avLst>
          </a:prstGeom>
          <a:noFill/>
          <a:ln w="38100">
            <a:solidFill>
              <a:srgbClr val="FF000F"/>
            </a:solidFill>
            <a:miter lim="800000"/>
            <a:headEnd/>
            <a:tailEnd/>
          </a:ln>
        </p:spPr>
        <p:txBody>
          <a:bodyPr vert="eaVert" wrap="none" anchor="ctr">
            <a:prstTxWarp prst="textNoShape">
              <a:avLst/>
            </a:prstTxWarp>
          </a:bodyPr>
          <a:lstStyle/>
          <a:p>
            <a:pPr algn="ctr"/>
            <a:endParaRPr lang="en-US" dirty="0">
              <a:solidFill>
                <a:srgbClr val="FF000F"/>
              </a:solidFill>
              <a:latin typeface="Arial" pitchFamily="-109" charset="0"/>
              <a:ea typeface="ＭＳ Ｐゴシック" pitchFamily="-109" charset="-128"/>
              <a:cs typeface="ＭＳ Ｐゴシック" pitchFamily="-109" charset="-128"/>
            </a:endParaRPr>
          </a:p>
        </p:txBody>
      </p:sp>
      <p:sp>
        <p:nvSpPr>
          <p:cNvPr id="47108" name="Text Box 4"/>
          <p:cNvSpPr txBox="1">
            <a:spLocks noChangeArrowheads="1"/>
          </p:cNvSpPr>
          <p:nvPr/>
        </p:nvSpPr>
        <p:spPr bwMode="auto">
          <a:xfrm>
            <a:off x="3124200" y="5334000"/>
            <a:ext cx="2759075" cy="466725"/>
          </a:xfrm>
          <a:prstGeom prst="rect">
            <a:avLst/>
          </a:prstGeom>
          <a:solidFill>
            <a:srgbClr val="F6FBCC"/>
          </a:solidFill>
          <a:ln w="9525">
            <a:solidFill>
              <a:srgbClr val="FF000F"/>
            </a:solidFill>
            <a:prstDash val="dashDot"/>
            <a:miter lim="800000"/>
            <a:headEnd/>
            <a:tailEnd/>
          </a:ln>
        </p:spPr>
        <p:txBody>
          <a:bodyPr>
            <a:prstTxWarp prst="textNoShape">
              <a:avLst/>
            </a:prstTxWarp>
            <a:spAutoFit/>
          </a:bodyPr>
          <a:lstStyle/>
          <a:p>
            <a:r>
              <a:rPr lang="en-US" sz="1200" dirty="0">
                <a:solidFill>
                  <a:srgbClr val="FF000F"/>
                </a:solidFill>
                <a:latin typeface="Arial" pitchFamily="-109" charset="0"/>
                <a:ea typeface="ＭＳ Ｐゴシック" pitchFamily="-109" charset="-128"/>
                <a:cs typeface="ＭＳ Ｐゴシック" pitchFamily="-109" charset="-128"/>
              </a:rPr>
              <a:t>Heavy-ion-beam driven warm dense matter and fusion target interactions</a:t>
            </a:r>
            <a:endParaRPr lang="en-US" dirty="0">
              <a:solidFill>
                <a:srgbClr val="FF000F"/>
              </a:solidFill>
              <a:latin typeface="Arial" pitchFamily="-109" charset="0"/>
              <a:ea typeface="ＭＳ Ｐゴシック" pitchFamily="-109" charset="-128"/>
              <a:cs typeface="ＭＳ Ｐゴシック" pitchFamily="-109" charset="-128"/>
            </a:endParaRPr>
          </a:p>
        </p:txBody>
      </p:sp>
      <p:sp>
        <p:nvSpPr>
          <p:cNvPr id="47109" name="Line 5"/>
          <p:cNvSpPr>
            <a:spLocks noChangeShapeType="1"/>
          </p:cNvSpPr>
          <p:nvPr/>
        </p:nvSpPr>
        <p:spPr bwMode="auto">
          <a:xfrm flipH="1">
            <a:off x="2514600" y="5562600"/>
            <a:ext cx="533400" cy="0"/>
          </a:xfrm>
          <a:prstGeom prst="line">
            <a:avLst/>
          </a:prstGeom>
          <a:noFill/>
          <a:ln w="9525">
            <a:solidFill>
              <a:srgbClr val="FF000F"/>
            </a:solidFill>
            <a:round/>
            <a:headEnd/>
            <a:tailEnd type="triangle" w="med" len="med"/>
          </a:ln>
        </p:spPr>
        <p:txBody>
          <a:bodyPr wrap="none" anchor="ctr">
            <a:prstTxWarp prst="textNoShape">
              <a:avLst/>
            </a:prstTxWarp>
          </a:bodyPr>
          <a:lstStyle/>
          <a:p>
            <a:endParaRPr lang="en-US" dirty="0"/>
          </a:p>
        </p:txBody>
      </p:sp>
      <p:sp>
        <p:nvSpPr>
          <p:cNvPr id="47110" name="Line 6"/>
          <p:cNvSpPr>
            <a:spLocks noChangeShapeType="1"/>
          </p:cNvSpPr>
          <p:nvPr/>
        </p:nvSpPr>
        <p:spPr bwMode="auto">
          <a:xfrm flipV="1">
            <a:off x="6248400" y="3276600"/>
            <a:ext cx="0" cy="2743200"/>
          </a:xfrm>
          <a:prstGeom prst="line">
            <a:avLst/>
          </a:prstGeom>
          <a:noFill/>
          <a:ln w="9525">
            <a:solidFill>
              <a:schemeClr val="tx1"/>
            </a:solidFill>
            <a:round/>
            <a:headEnd/>
            <a:tailEnd type="arrow" w="med" len="med"/>
          </a:ln>
        </p:spPr>
        <p:txBody>
          <a:bodyPr wrap="none" anchor="ctr">
            <a:prstTxWarp prst="textNoShape">
              <a:avLst/>
            </a:prstTxWarp>
          </a:bodyPr>
          <a:lstStyle/>
          <a:p>
            <a:endParaRPr lang="en-US" dirty="0"/>
          </a:p>
        </p:txBody>
      </p:sp>
      <p:sp>
        <p:nvSpPr>
          <p:cNvPr id="47111" name="Text Box 7"/>
          <p:cNvSpPr txBox="1">
            <a:spLocks noChangeArrowheads="1"/>
          </p:cNvSpPr>
          <p:nvPr/>
        </p:nvSpPr>
        <p:spPr bwMode="auto">
          <a:xfrm>
            <a:off x="5699125" y="5856288"/>
            <a:ext cx="487363" cy="336550"/>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109" charset="0"/>
                <a:ea typeface="ＭＳ Ｐゴシック" pitchFamily="-109" charset="-128"/>
                <a:cs typeface="ＭＳ Ｐゴシック" pitchFamily="-109" charset="-128"/>
              </a:rPr>
              <a:t>10</a:t>
            </a:r>
            <a:r>
              <a:rPr lang="en-US" sz="1600" baseline="30000" dirty="0">
                <a:latin typeface="Arial" pitchFamily="-109" charset="0"/>
                <a:ea typeface="ＭＳ Ｐゴシック" pitchFamily="-109" charset="-128"/>
                <a:cs typeface="ＭＳ Ｐゴシック" pitchFamily="-109" charset="-128"/>
              </a:rPr>
              <a:t>3</a:t>
            </a:r>
            <a:endParaRPr lang="en-US" dirty="0">
              <a:latin typeface="Arial" pitchFamily="-109" charset="0"/>
              <a:ea typeface="ＭＳ Ｐゴシック" pitchFamily="-109" charset="-128"/>
              <a:cs typeface="ＭＳ Ｐゴシック" pitchFamily="-109" charset="-128"/>
            </a:endParaRPr>
          </a:p>
        </p:txBody>
      </p:sp>
      <p:sp>
        <p:nvSpPr>
          <p:cNvPr id="47112" name="Text Box 8"/>
          <p:cNvSpPr txBox="1">
            <a:spLocks noChangeArrowheads="1"/>
          </p:cNvSpPr>
          <p:nvPr/>
        </p:nvSpPr>
        <p:spPr bwMode="auto">
          <a:xfrm>
            <a:off x="5715000" y="5275263"/>
            <a:ext cx="487363" cy="336550"/>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109" charset="0"/>
                <a:ea typeface="ＭＳ Ｐゴシック" pitchFamily="-109" charset="-128"/>
                <a:cs typeface="ＭＳ Ｐゴシック" pitchFamily="-109" charset="-128"/>
              </a:rPr>
              <a:t>10</a:t>
            </a:r>
            <a:r>
              <a:rPr lang="en-US" sz="1600" baseline="30000" dirty="0">
                <a:latin typeface="Arial" pitchFamily="-109" charset="0"/>
                <a:ea typeface="ＭＳ Ｐゴシック" pitchFamily="-109" charset="-128"/>
                <a:cs typeface="ＭＳ Ｐゴシック" pitchFamily="-109" charset="-128"/>
              </a:rPr>
              <a:t>4</a:t>
            </a:r>
            <a:endParaRPr lang="en-US" dirty="0">
              <a:latin typeface="Arial" pitchFamily="-109" charset="0"/>
              <a:ea typeface="ＭＳ Ｐゴシック" pitchFamily="-109" charset="-128"/>
              <a:cs typeface="ＭＳ Ｐゴシック" pitchFamily="-109" charset="-128"/>
            </a:endParaRPr>
          </a:p>
        </p:txBody>
      </p:sp>
      <p:sp>
        <p:nvSpPr>
          <p:cNvPr id="47113" name="Text Box 9"/>
          <p:cNvSpPr txBox="1">
            <a:spLocks noChangeArrowheads="1"/>
          </p:cNvSpPr>
          <p:nvPr/>
        </p:nvSpPr>
        <p:spPr bwMode="auto">
          <a:xfrm>
            <a:off x="5715000" y="4691063"/>
            <a:ext cx="487363" cy="336550"/>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109" charset="0"/>
                <a:ea typeface="ＭＳ Ｐゴシック" pitchFamily="-109" charset="-128"/>
                <a:cs typeface="ＭＳ Ｐゴシック" pitchFamily="-109" charset="-128"/>
              </a:rPr>
              <a:t>10</a:t>
            </a:r>
            <a:r>
              <a:rPr lang="en-US" sz="1600" baseline="30000" dirty="0">
                <a:latin typeface="Arial" pitchFamily="-109" charset="0"/>
                <a:ea typeface="ＭＳ Ｐゴシック" pitchFamily="-109" charset="-128"/>
                <a:cs typeface="ＭＳ Ｐゴシック" pitchFamily="-109" charset="-128"/>
              </a:rPr>
              <a:t>5</a:t>
            </a:r>
            <a:endParaRPr lang="en-US" dirty="0">
              <a:latin typeface="Arial" pitchFamily="-109" charset="0"/>
              <a:ea typeface="ＭＳ Ｐゴシック" pitchFamily="-109" charset="-128"/>
              <a:cs typeface="ＭＳ Ｐゴシック" pitchFamily="-109" charset="-128"/>
            </a:endParaRPr>
          </a:p>
        </p:txBody>
      </p:sp>
      <p:sp>
        <p:nvSpPr>
          <p:cNvPr id="47114" name="Text Box 10"/>
          <p:cNvSpPr txBox="1">
            <a:spLocks noChangeArrowheads="1"/>
          </p:cNvSpPr>
          <p:nvPr/>
        </p:nvSpPr>
        <p:spPr bwMode="auto">
          <a:xfrm>
            <a:off x="5715000" y="4119563"/>
            <a:ext cx="487363" cy="336550"/>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109" charset="0"/>
                <a:ea typeface="ＭＳ Ｐゴシック" pitchFamily="-109" charset="-128"/>
                <a:cs typeface="ＭＳ Ｐゴシック" pitchFamily="-109" charset="-128"/>
              </a:rPr>
              <a:t>10</a:t>
            </a:r>
            <a:r>
              <a:rPr lang="en-US" sz="1600" baseline="30000" dirty="0">
                <a:latin typeface="Arial" pitchFamily="-109" charset="0"/>
                <a:ea typeface="ＭＳ Ｐゴシック" pitchFamily="-109" charset="-128"/>
                <a:cs typeface="ＭＳ Ｐゴシック" pitchFamily="-109" charset="-128"/>
              </a:rPr>
              <a:t>6</a:t>
            </a:r>
            <a:endParaRPr lang="en-US" dirty="0">
              <a:latin typeface="Arial" pitchFamily="-109" charset="0"/>
              <a:ea typeface="ＭＳ Ｐゴシック" pitchFamily="-109" charset="-128"/>
              <a:cs typeface="ＭＳ Ｐゴシック" pitchFamily="-109" charset="-128"/>
            </a:endParaRPr>
          </a:p>
        </p:txBody>
      </p:sp>
      <p:sp>
        <p:nvSpPr>
          <p:cNvPr id="47115" name="Text Box 11"/>
          <p:cNvSpPr txBox="1">
            <a:spLocks noChangeArrowheads="1"/>
          </p:cNvSpPr>
          <p:nvPr/>
        </p:nvSpPr>
        <p:spPr bwMode="auto">
          <a:xfrm>
            <a:off x="5715000" y="3522663"/>
            <a:ext cx="487363" cy="336550"/>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109" charset="0"/>
                <a:ea typeface="ＭＳ Ｐゴシック" pitchFamily="-109" charset="-128"/>
                <a:cs typeface="ＭＳ Ｐゴシック" pitchFamily="-109" charset="-128"/>
              </a:rPr>
              <a:t>10</a:t>
            </a:r>
            <a:r>
              <a:rPr lang="en-US" sz="1600" baseline="30000" dirty="0">
                <a:latin typeface="Arial" pitchFamily="-109" charset="0"/>
                <a:ea typeface="ＭＳ Ｐゴシック" pitchFamily="-109" charset="-128"/>
                <a:cs typeface="ＭＳ Ｐゴシック" pitchFamily="-109" charset="-128"/>
              </a:rPr>
              <a:t>7</a:t>
            </a:r>
            <a:endParaRPr lang="en-US" dirty="0">
              <a:latin typeface="Arial" pitchFamily="-109" charset="0"/>
              <a:ea typeface="ＭＳ Ｐゴシック" pitchFamily="-109" charset="-128"/>
              <a:cs typeface="ＭＳ Ｐゴシック" pitchFamily="-109" charset="-128"/>
            </a:endParaRPr>
          </a:p>
        </p:txBody>
      </p:sp>
      <p:sp>
        <p:nvSpPr>
          <p:cNvPr id="47116" name="Text Box 12"/>
          <p:cNvSpPr txBox="1">
            <a:spLocks noChangeArrowheads="1"/>
          </p:cNvSpPr>
          <p:nvPr/>
        </p:nvSpPr>
        <p:spPr bwMode="auto">
          <a:xfrm>
            <a:off x="88900" y="3168650"/>
            <a:ext cx="565150" cy="336550"/>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109" charset="0"/>
                <a:ea typeface="ＭＳ Ｐゴシック" pitchFamily="-109" charset="-128"/>
                <a:cs typeface="ＭＳ Ｐゴシック" pitchFamily="-109" charset="-128"/>
              </a:rPr>
              <a:t>10</a:t>
            </a:r>
            <a:r>
              <a:rPr lang="en-US" sz="1600" baseline="30000" dirty="0">
                <a:latin typeface="Arial" pitchFamily="-109" charset="0"/>
                <a:ea typeface="ＭＳ Ｐゴシック" pitchFamily="-109" charset="-128"/>
                <a:cs typeface="ＭＳ Ｐゴシック" pitchFamily="-109" charset="-128"/>
              </a:rPr>
              <a:t>14</a:t>
            </a:r>
            <a:endParaRPr lang="en-US" dirty="0">
              <a:latin typeface="Arial" pitchFamily="-109" charset="0"/>
              <a:ea typeface="ＭＳ Ｐゴシック" pitchFamily="-109" charset="-128"/>
              <a:cs typeface="ＭＳ Ｐゴシック" pitchFamily="-109" charset="-128"/>
            </a:endParaRPr>
          </a:p>
        </p:txBody>
      </p:sp>
      <p:sp>
        <p:nvSpPr>
          <p:cNvPr id="47117" name="Text Box 13"/>
          <p:cNvSpPr txBox="1">
            <a:spLocks noChangeArrowheads="1"/>
          </p:cNvSpPr>
          <p:nvPr/>
        </p:nvSpPr>
        <p:spPr bwMode="auto">
          <a:xfrm>
            <a:off x="152400" y="6064250"/>
            <a:ext cx="487363" cy="336550"/>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109" charset="0"/>
                <a:ea typeface="ＭＳ Ｐゴシック" pitchFamily="-109" charset="-128"/>
                <a:cs typeface="ＭＳ Ｐゴシック" pitchFamily="-109" charset="-128"/>
              </a:rPr>
              <a:t>10</a:t>
            </a:r>
            <a:r>
              <a:rPr lang="en-US" sz="1600" baseline="30000" dirty="0">
                <a:latin typeface="Arial" pitchFamily="-109" charset="0"/>
                <a:ea typeface="ＭＳ Ｐゴシック" pitchFamily="-109" charset="-128"/>
                <a:cs typeface="ＭＳ Ｐゴシック" pitchFamily="-109" charset="-128"/>
              </a:rPr>
              <a:t>2</a:t>
            </a:r>
            <a:endParaRPr lang="en-US" dirty="0">
              <a:latin typeface="Arial" pitchFamily="-109" charset="0"/>
              <a:ea typeface="ＭＳ Ｐゴシック" pitchFamily="-109" charset="-128"/>
              <a:cs typeface="ＭＳ Ｐゴシック" pitchFamily="-109" charset="-128"/>
            </a:endParaRPr>
          </a:p>
        </p:txBody>
      </p:sp>
      <p:sp>
        <p:nvSpPr>
          <p:cNvPr id="47118" name="Text Box 14"/>
          <p:cNvSpPr txBox="1">
            <a:spLocks noChangeArrowheads="1"/>
          </p:cNvSpPr>
          <p:nvPr/>
        </p:nvSpPr>
        <p:spPr bwMode="auto">
          <a:xfrm rot="-5400000">
            <a:off x="4625181" y="4442619"/>
            <a:ext cx="1754188" cy="336550"/>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109" charset="0"/>
                <a:ea typeface="ＭＳ Ｐゴシック" pitchFamily="-109" charset="-128"/>
                <a:cs typeface="ＭＳ Ｐゴシック" pitchFamily="-109" charset="-128"/>
              </a:rPr>
              <a:t>Temperature (K)</a:t>
            </a:r>
          </a:p>
        </p:txBody>
      </p:sp>
      <p:sp>
        <p:nvSpPr>
          <p:cNvPr id="47119" name="AutoShape 15"/>
          <p:cNvSpPr>
            <a:spLocks noChangeArrowheads="1"/>
          </p:cNvSpPr>
          <p:nvPr/>
        </p:nvSpPr>
        <p:spPr bwMode="auto">
          <a:xfrm rot="16200000" flipH="1">
            <a:off x="6323806" y="4039394"/>
            <a:ext cx="2058988" cy="1752600"/>
          </a:xfrm>
          <a:prstGeom prst="parallelogram">
            <a:avLst>
              <a:gd name="adj" fmla="val 11933"/>
            </a:avLst>
          </a:prstGeom>
          <a:noFill/>
          <a:ln w="38100">
            <a:solidFill>
              <a:srgbClr val="FF000F"/>
            </a:solidFill>
            <a:miter lim="800000"/>
            <a:headEnd/>
            <a:tailEnd/>
          </a:ln>
        </p:spPr>
        <p:txBody>
          <a:bodyPr vert="eaVert" wrap="none" anchor="ctr">
            <a:prstTxWarp prst="textNoShape">
              <a:avLst/>
            </a:prstTxWarp>
          </a:bodyPr>
          <a:lstStyle/>
          <a:p>
            <a:pPr algn="ctr"/>
            <a:endParaRPr lang="en-US" dirty="0">
              <a:solidFill>
                <a:srgbClr val="FF000F"/>
              </a:solidFill>
              <a:latin typeface="Arial" pitchFamily="-109" charset="0"/>
              <a:ea typeface="ＭＳ Ｐゴシック" pitchFamily="-109" charset="-128"/>
              <a:cs typeface="ＭＳ Ｐゴシック" pitchFamily="-109" charset="-128"/>
            </a:endParaRPr>
          </a:p>
        </p:txBody>
      </p:sp>
      <p:sp>
        <p:nvSpPr>
          <p:cNvPr id="47120" name="Line 16"/>
          <p:cNvSpPr>
            <a:spLocks noChangeShapeType="1"/>
          </p:cNvSpPr>
          <p:nvPr/>
        </p:nvSpPr>
        <p:spPr bwMode="auto">
          <a:xfrm>
            <a:off x="6248400" y="6019800"/>
            <a:ext cx="2438400" cy="0"/>
          </a:xfrm>
          <a:prstGeom prst="line">
            <a:avLst/>
          </a:prstGeom>
          <a:noFill/>
          <a:ln w="9525">
            <a:solidFill>
              <a:schemeClr val="tx1"/>
            </a:solidFill>
            <a:round/>
            <a:headEnd/>
            <a:tailEnd type="arrow" w="med" len="med"/>
          </a:ln>
        </p:spPr>
        <p:txBody>
          <a:bodyPr wrap="none" anchor="ctr">
            <a:prstTxWarp prst="textNoShape">
              <a:avLst/>
            </a:prstTxWarp>
          </a:bodyPr>
          <a:lstStyle/>
          <a:p>
            <a:endParaRPr lang="en-US" dirty="0"/>
          </a:p>
        </p:txBody>
      </p:sp>
      <p:sp>
        <p:nvSpPr>
          <p:cNvPr id="47121" name="Text Box 17"/>
          <p:cNvSpPr txBox="1">
            <a:spLocks noChangeArrowheads="1"/>
          </p:cNvSpPr>
          <p:nvPr/>
        </p:nvSpPr>
        <p:spPr bwMode="auto">
          <a:xfrm>
            <a:off x="6553200" y="6342063"/>
            <a:ext cx="1866900" cy="336550"/>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109" charset="0"/>
                <a:ea typeface="ＭＳ Ｐゴシック" pitchFamily="-109" charset="-128"/>
                <a:cs typeface="ＭＳ Ｐゴシック" pitchFamily="-109" charset="-128"/>
              </a:rPr>
              <a:t>Ion density (cm</a:t>
            </a:r>
            <a:r>
              <a:rPr lang="en-US" sz="1600" baseline="30000" dirty="0">
                <a:latin typeface="Arial" pitchFamily="-109" charset="0"/>
                <a:ea typeface="ＭＳ Ｐゴシック" pitchFamily="-109" charset="-128"/>
                <a:cs typeface="ＭＳ Ｐゴシック" pitchFamily="-109" charset="-128"/>
              </a:rPr>
              <a:t>-3</a:t>
            </a:r>
            <a:r>
              <a:rPr lang="en-US" sz="1600" dirty="0">
                <a:latin typeface="Arial" pitchFamily="-109" charset="0"/>
                <a:ea typeface="ＭＳ Ｐゴシック" pitchFamily="-109" charset="-128"/>
                <a:cs typeface="ＭＳ Ｐゴシック" pitchFamily="-109" charset="-128"/>
              </a:rPr>
              <a:t>)</a:t>
            </a:r>
            <a:endParaRPr lang="en-US" sz="2000" dirty="0">
              <a:latin typeface="Arial" pitchFamily="-109" charset="0"/>
              <a:ea typeface="ＭＳ Ｐゴシック" pitchFamily="-109" charset="-128"/>
              <a:cs typeface="ＭＳ Ｐゴシック" pitchFamily="-109" charset="-128"/>
            </a:endParaRPr>
          </a:p>
        </p:txBody>
      </p:sp>
      <p:sp>
        <p:nvSpPr>
          <p:cNvPr id="47122" name="Text Box 18"/>
          <p:cNvSpPr txBox="1">
            <a:spLocks noChangeArrowheads="1"/>
          </p:cNvSpPr>
          <p:nvPr/>
        </p:nvSpPr>
        <p:spPr bwMode="auto">
          <a:xfrm>
            <a:off x="5956300" y="6113463"/>
            <a:ext cx="565150" cy="336550"/>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109" charset="0"/>
                <a:ea typeface="ＭＳ Ｐゴシック" pitchFamily="-109" charset="-128"/>
                <a:cs typeface="ＭＳ Ｐゴシック" pitchFamily="-109" charset="-128"/>
              </a:rPr>
              <a:t>10</a:t>
            </a:r>
            <a:r>
              <a:rPr lang="en-US" sz="1600" baseline="30000" dirty="0">
                <a:latin typeface="Arial" pitchFamily="-109" charset="0"/>
                <a:ea typeface="ＭＳ Ｐゴシック" pitchFamily="-109" charset="-128"/>
                <a:cs typeface="ＭＳ Ｐゴシック" pitchFamily="-109" charset="-128"/>
              </a:rPr>
              <a:t>20</a:t>
            </a:r>
            <a:endParaRPr lang="en-US" sz="1600" dirty="0">
              <a:latin typeface="Arial" pitchFamily="-109" charset="0"/>
              <a:ea typeface="ＭＳ Ｐゴシック" pitchFamily="-109" charset="-128"/>
              <a:cs typeface="ＭＳ Ｐゴシック" pitchFamily="-109" charset="-128"/>
            </a:endParaRPr>
          </a:p>
        </p:txBody>
      </p:sp>
      <p:sp>
        <p:nvSpPr>
          <p:cNvPr id="47123" name="Text Box 19"/>
          <p:cNvSpPr txBox="1">
            <a:spLocks noChangeArrowheads="1"/>
          </p:cNvSpPr>
          <p:nvPr/>
        </p:nvSpPr>
        <p:spPr bwMode="auto">
          <a:xfrm>
            <a:off x="6629400" y="6113463"/>
            <a:ext cx="565150" cy="336550"/>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109" charset="0"/>
                <a:ea typeface="ＭＳ Ｐゴシック" pitchFamily="-109" charset="-128"/>
                <a:cs typeface="ＭＳ Ｐゴシック" pitchFamily="-109" charset="-128"/>
              </a:rPr>
              <a:t>10</a:t>
            </a:r>
            <a:r>
              <a:rPr lang="en-US" sz="1600" baseline="30000" dirty="0">
                <a:latin typeface="Arial" pitchFamily="-109" charset="0"/>
                <a:ea typeface="ＭＳ Ｐゴシック" pitchFamily="-109" charset="-128"/>
                <a:cs typeface="ＭＳ Ｐゴシック" pitchFamily="-109" charset="-128"/>
              </a:rPr>
              <a:t>21</a:t>
            </a:r>
            <a:endParaRPr lang="en-US" dirty="0">
              <a:latin typeface="Arial" pitchFamily="-109" charset="0"/>
              <a:ea typeface="ＭＳ Ｐゴシック" pitchFamily="-109" charset="-128"/>
              <a:cs typeface="ＭＳ Ｐゴシック" pitchFamily="-109" charset="-128"/>
            </a:endParaRPr>
          </a:p>
        </p:txBody>
      </p:sp>
      <p:sp>
        <p:nvSpPr>
          <p:cNvPr id="47124" name="Text Box 20"/>
          <p:cNvSpPr txBox="1">
            <a:spLocks noChangeArrowheads="1"/>
          </p:cNvSpPr>
          <p:nvPr/>
        </p:nvSpPr>
        <p:spPr bwMode="auto">
          <a:xfrm>
            <a:off x="7924800" y="6113463"/>
            <a:ext cx="565150" cy="336550"/>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109" charset="0"/>
                <a:ea typeface="ＭＳ Ｐゴシック" pitchFamily="-109" charset="-128"/>
                <a:cs typeface="ＭＳ Ｐゴシック" pitchFamily="-109" charset="-128"/>
              </a:rPr>
              <a:t>10</a:t>
            </a:r>
            <a:r>
              <a:rPr lang="en-US" sz="1600" baseline="30000" dirty="0">
                <a:latin typeface="Arial" pitchFamily="-109" charset="0"/>
                <a:ea typeface="ＭＳ Ｐゴシック" pitchFamily="-109" charset="-128"/>
                <a:cs typeface="ＭＳ Ｐゴシック" pitchFamily="-109" charset="-128"/>
              </a:rPr>
              <a:t>23</a:t>
            </a:r>
            <a:endParaRPr lang="en-US" dirty="0">
              <a:latin typeface="Arial" pitchFamily="-109" charset="0"/>
              <a:ea typeface="ＭＳ Ｐゴシック" pitchFamily="-109" charset="-128"/>
              <a:cs typeface="ＭＳ Ｐゴシック" pitchFamily="-109" charset="-128"/>
            </a:endParaRPr>
          </a:p>
        </p:txBody>
      </p:sp>
      <p:sp>
        <p:nvSpPr>
          <p:cNvPr id="47125" name="Text Box 21"/>
          <p:cNvSpPr txBox="1">
            <a:spLocks noChangeArrowheads="1"/>
          </p:cNvSpPr>
          <p:nvPr/>
        </p:nvSpPr>
        <p:spPr bwMode="auto">
          <a:xfrm>
            <a:off x="7283450" y="6113463"/>
            <a:ext cx="565150" cy="336550"/>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109" charset="0"/>
                <a:ea typeface="ＭＳ Ｐゴシック" pitchFamily="-109" charset="-128"/>
                <a:cs typeface="ＭＳ Ｐゴシック" pitchFamily="-109" charset="-128"/>
              </a:rPr>
              <a:t>10</a:t>
            </a:r>
            <a:r>
              <a:rPr lang="en-US" sz="1600" baseline="30000" dirty="0">
                <a:latin typeface="Arial" pitchFamily="-109" charset="0"/>
                <a:ea typeface="ＭＳ Ｐゴシック" pitchFamily="-109" charset="-128"/>
                <a:cs typeface="ＭＳ Ｐゴシック" pitchFamily="-109" charset="-128"/>
              </a:rPr>
              <a:t>22</a:t>
            </a:r>
            <a:endParaRPr lang="en-US" dirty="0">
              <a:latin typeface="Arial" pitchFamily="-109" charset="0"/>
              <a:ea typeface="ＭＳ Ｐゴシック" pitchFamily="-109" charset="-128"/>
              <a:cs typeface="ＭＳ Ｐゴシック" pitchFamily="-109" charset="-128"/>
            </a:endParaRPr>
          </a:p>
        </p:txBody>
      </p:sp>
      <p:sp>
        <p:nvSpPr>
          <p:cNvPr id="47126" name="Line 22"/>
          <p:cNvSpPr>
            <a:spLocks noChangeShapeType="1"/>
          </p:cNvSpPr>
          <p:nvPr/>
        </p:nvSpPr>
        <p:spPr bwMode="auto">
          <a:xfrm flipV="1">
            <a:off x="5943600" y="5486400"/>
            <a:ext cx="457200" cy="76200"/>
          </a:xfrm>
          <a:prstGeom prst="line">
            <a:avLst/>
          </a:prstGeom>
          <a:noFill/>
          <a:ln w="9525">
            <a:solidFill>
              <a:srgbClr val="FF000F"/>
            </a:solidFill>
            <a:round/>
            <a:headEnd/>
            <a:tailEnd type="arrow" w="med" len="med"/>
          </a:ln>
        </p:spPr>
        <p:txBody>
          <a:bodyPr wrap="none" anchor="ctr">
            <a:prstTxWarp prst="textNoShape">
              <a:avLst/>
            </a:prstTxWarp>
          </a:bodyPr>
          <a:lstStyle/>
          <a:p>
            <a:endParaRPr lang="en-US" dirty="0"/>
          </a:p>
        </p:txBody>
      </p:sp>
      <p:sp>
        <p:nvSpPr>
          <p:cNvPr id="47127" name="Text Box 23"/>
          <p:cNvSpPr txBox="1">
            <a:spLocks noChangeArrowheads="1"/>
          </p:cNvSpPr>
          <p:nvPr/>
        </p:nvSpPr>
        <p:spPr bwMode="auto">
          <a:xfrm>
            <a:off x="7772400" y="4191000"/>
            <a:ext cx="511175" cy="336550"/>
          </a:xfrm>
          <a:prstGeom prst="rect">
            <a:avLst/>
          </a:prstGeom>
          <a:noFill/>
          <a:ln w="9525">
            <a:noFill/>
            <a:miter lim="800000"/>
            <a:headEnd/>
            <a:tailEnd/>
          </a:ln>
        </p:spPr>
        <p:txBody>
          <a:bodyPr wrap="none">
            <a:prstTxWarp prst="textNoShape">
              <a:avLst/>
            </a:prstTxWarp>
            <a:spAutoFit/>
          </a:bodyPr>
          <a:lstStyle/>
          <a:p>
            <a:r>
              <a:rPr lang="en-US" sz="1600" dirty="0">
                <a:solidFill>
                  <a:srgbClr val="FF000F"/>
                </a:solidFill>
                <a:latin typeface="Arial" pitchFamily="-109" charset="0"/>
                <a:ea typeface="ＭＳ Ｐゴシック" pitchFamily="-109" charset="-128"/>
                <a:cs typeface="ＭＳ Ｐゴシック" pitchFamily="-109" charset="-128"/>
              </a:rPr>
              <a:t>HIF</a:t>
            </a:r>
            <a:endParaRPr lang="en-US" sz="1600" dirty="0">
              <a:latin typeface="Arial" pitchFamily="-109" charset="0"/>
              <a:ea typeface="ＭＳ Ｐゴシック" pitchFamily="-109" charset="-128"/>
              <a:cs typeface="ＭＳ Ｐゴシック" pitchFamily="-109" charset="-128"/>
            </a:endParaRPr>
          </a:p>
        </p:txBody>
      </p:sp>
      <p:sp>
        <p:nvSpPr>
          <p:cNvPr id="47128" name="Text Box 24"/>
          <p:cNvSpPr txBox="1">
            <a:spLocks noChangeArrowheads="1"/>
          </p:cNvSpPr>
          <p:nvPr/>
        </p:nvSpPr>
        <p:spPr bwMode="auto">
          <a:xfrm>
            <a:off x="7239000" y="4953000"/>
            <a:ext cx="928688" cy="336550"/>
          </a:xfrm>
          <a:prstGeom prst="rect">
            <a:avLst/>
          </a:prstGeom>
          <a:noFill/>
          <a:ln w="9525">
            <a:noFill/>
            <a:miter lim="800000"/>
            <a:headEnd/>
            <a:tailEnd/>
          </a:ln>
        </p:spPr>
        <p:txBody>
          <a:bodyPr wrap="none">
            <a:prstTxWarp prst="textNoShape">
              <a:avLst/>
            </a:prstTxWarp>
            <a:spAutoFit/>
          </a:bodyPr>
          <a:lstStyle/>
          <a:p>
            <a:r>
              <a:rPr lang="en-US" sz="1600" dirty="0">
                <a:solidFill>
                  <a:srgbClr val="00A9F0"/>
                </a:solidFill>
                <a:latin typeface="Arial" pitchFamily="-109" charset="0"/>
                <a:ea typeface="ＭＳ Ｐゴシック" pitchFamily="-109" charset="-128"/>
                <a:cs typeface="ＭＳ Ｐゴシック" pitchFamily="-109" charset="-128"/>
              </a:rPr>
              <a:t>NDCX II</a:t>
            </a:r>
            <a:endParaRPr lang="en-US" dirty="0">
              <a:latin typeface="Arial" pitchFamily="-109" charset="0"/>
              <a:ea typeface="ＭＳ Ｐゴシック" pitchFamily="-109" charset="-128"/>
              <a:cs typeface="ＭＳ Ｐゴシック" pitchFamily="-109" charset="-128"/>
            </a:endParaRPr>
          </a:p>
        </p:txBody>
      </p:sp>
      <p:sp>
        <p:nvSpPr>
          <p:cNvPr id="10265" name="AutoShape 25"/>
          <p:cNvSpPr>
            <a:spLocks noChangeArrowheads="1"/>
          </p:cNvSpPr>
          <p:nvPr/>
        </p:nvSpPr>
        <p:spPr bwMode="auto">
          <a:xfrm rot="16200000" flipH="1">
            <a:off x="6781006" y="4572794"/>
            <a:ext cx="1068388" cy="1676400"/>
          </a:xfrm>
          <a:prstGeom prst="parallelogram">
            <a:avLst>
              <a:gd name="adj" fmla="val 3968"/>
            </a:avLst>
          </a:prstGeom>
          <a:gradFill rotWithShape="0">
            <a:gsLst>
              <a:gs pos="0">
                <a:schemeClr val="accent1">
                  <a:gamma/>
                  <a:shade val="46275"/>
                  <a:invGamma/>
                  <a:alpha val="32001"/>
                </a:schemeClr>
              </a:gs>
              <a:gs pos="50000">
                <a:schemeClr val="accent1">
                  <a:alpha val="37000"/>
                </a:schemeClr>
              </a:gs>
              <a:gs pos="100000">
                <a:schemeClr val="accent1">
                  <a:gamma/>
                  <a:shade val="46275"/>
                  <a:invGamma/>
                  <a:alpha val="32001"/>
                </a:schemeClr>
              </a:gs>
            </a:gsLst>
            <a:lin ang="5400000" scaled="1"/>
          </a:gradFill>
          <a:ln w="38100">
            <a:solidFill>
              <a:srgbClr val="00A9F0"/>
            </a:solidFill>
            <a:miter lim="800000"/>
            <a:headEnd/>
            <a:tailEnd/>
          </a:ln>
        </p:spPr>
        <p:txBody>
          <a:bodyPr vert="eaVert" wrap="none" anchor="ctr">
            <a:prstTxWarp prst="textNoShape">
              <a:avLst/>
            </a:prstTxWarp>
          </a:bodyPr>
          <a:lstStyle/>
          <a:p>
            <a:pPr algn="ctr">
              <a:defRPr/>
            </a:pPr>
            <a:endParaRPr lang="en-US" dirty="0">
              <a:solidFill>
                <a:schemeClr val="hlink"/>
              </a:solidFill>
              <a:latin typeface="Arial" pitchFamily="-112" charset="0"/>
              <a:ea typeface="ＭＳ Ｐゴシック" pitchFamily="-112" charset="-128"/>
              <a:cs typeface="ＭＳ Ｐゴシック" pitchFamily="-112" charset="-128"/>
            </a:endParaRPr>
          </a:p>
        </p:txBody>
      </p:sp>
      <p:sp>
        <p:nvSpPr>
          <p:cNvPr id="47130" name="AutoShape 26"/>
          <p:cNvSpPr>
            <a:spLocks noChangeArrowheads="1"/>
          </p:cNvSpPr>
          <p:nvPr/>
        </p:nvSpPr>
        <p:spPr bwMode="auto">
          <a:xfrm rot="16200000" flipH="1">
            <a:off x="7047706" y="4991894"/>
            <a:ext cx="382588" cy="1524000"/>
          </a:xfrm>
          <a:prstGeom prst="parallelogram">
            <a:avLst>
              <a:gd name="adj" fmla="val 2074"/>
            </a:avLst>
          </a:prstGeom>
          <a:noFill/>
          <a:ln w="38100">
            <a:solidFill>
              <a:srgbClr val="04F00E"/>
            </a:solidFill>
            <a:miter lim="800000"/>
            <a:headEnd/>
            <a:tailEnd/>
          </a:ln>
        </p:spPr>
        <p:txBody>
          <a:bodyPr vert="eaVert" wrap="none" anchor="ctr">
            <a:prstTxWarp prst="textNoShape">
              <a:avLst/>
            </a:prstTxWarp>
          </a:bodyPr>
          <a:lstStyle/>
          <a:p>
            <a:pPr algn="ctr"/>
            <a:endParaRPr lang="en-US" dirty="0">
              <a:solidFill>
                <a:schemeClr val="hlink"/>
              </a:solidFill>
              <a:latin typeface="Arial" pitchFamily="-109" charset="0"/>
              <a:ea typeface="ＭＳ Ｐゴシック" pitchFamily="-109" charset="-128"/>
              <a:cs typeface="ＭＳ Ｐゴシック" pitchFamily="-109" charset="-128"/>
            </a:endParaRPr>
          </a:p>
        </p:txBody>
      </p:sp>
      <p:sp>
        <p:nvSpPr>
          <p:cNvPr id="47131" name="Text Box 27"/>
          <p:cNvSpPr txBox="1">
            <a:spLocks noChangeArrowheads="1"/>
          </p:cNvSpPr>
          <p:nvPr/>
        </p:nvSpPr>
        <p:spPr bwMode="auto">
          <a:xfrm>
            <a:off x="6994525" y="5530850"/>
            <a:ext cx="873125" cy="336550"/>
          </a:xfrm>
          <a:prstGeom prst="rect">
            <a:avLst/>
          </a:prstGeom>
          <a:noFill/>
          <a:ln w="9525">
            <a:noFill/>
            <a:miter lim="800000"/>
            <a:headEnd/>
            <a:tailEnd/>
          </a:ln>
        </p:spPr>
        <p:txBody>
          <a:bodyPr wrap="none">
            <a:prstTxWarp prst="textNoShape">
              <a:avLst/>
            </a:prstTxWarp>
            <a:spAutoFit/>
          </a:bodyPr>
          <a:lstStyle/>
          <a:p>
            <a:r>
              <a:rPr lang="en-US" sz="1600" dirty="0">
                <a:solidFill>
                  <a:srgbClr val="04F00E"/>
                </a:solidFill>
                <a:latin typeface="Arial" pitchFamily="-109" charset="0"/>
                <a:ea typeface="ＭＳ Ｐゴシック" pitchFamily="-109" charset="-128"/>
                <a:cs typeface="ＭＳ Ｐゴシック" pitchFamily="-109" charset="-128"/>
              </a:rPr>
              <a:t>NDCX I</a:t>
            </a:r>
            <a:endParaRPr lang="en-US" dirty="0">
              <a:latin typeface="Arial" pitchFamily="-109" charset="0"/>
              <a:ea typeface="ＭＳ Ｐゴシック" pitchFamily="-109" charset="-128"/>
              <a:cs typeface="ＭＳ Ｐゴシック" pitchFamily="-109" charset="-128"/>
            </a:endParaRPr>
          </a:p>
        </p:txBody>
      </p:sp>
      <p:sp>
        <p:nvSpPr>
          <p:cNvPr id="47132" name="Line 28"/>
          <p:cNvSpPr>
            <a:spLocks noChangeShapeType="1"/>
          </p:cNvSpPr>
          <p:nvPr/>
        </p:nvSpPr>
        <p:spPr bwMode="auto">
          <a:xfrm flipV="1">
            <a:off x="8039100" y="5486400"/>
            <a:ext cx="0" cy="533400"/>
          </a:xfrm>
          <a:prstGeom prst="line">
            <a:avLst/>
          </a:prstGeom>
          <a:noFill/>
          <a:ln w="28575">
            <a:solidFill>
              <a:schemeClr val="tx1"/>
            </a:solidFill>
            <a:round/>
            <a:headEnd/>
            <a:tailEnd/>
          </a:ln>
        </p:spPr>
        <p:txBody>
          <a:bodyPr wrap="none" anchor="ctr">
            <a:prstTxWarp prst="textNoShape">
              <a:avLst/>
            </a:prstTxWarp>
          </a:bodyPr>
          <a:lstStyle/>
          <a:p>
            <a:endParaRPr lang="en-US" dirty="0"/>
          </a:p>
        </p:txBody>
      </p:sp>
      <p:sp>
        <p:nvSpPr>
          <p:cNvPr id="47133" name="Line 29"/>
          <p:cNvSpPr>
            <a:spLocks noChangeShapeType="1"/>
          </p:cNvSpPr>
          <p:nvPr/>
        </p:nvSpPr>
        <p:spPr bwMode="auto">
          <a:xfrm flipV="1">
            <a:off x="8610600" y="3429000"/>
            <a:ext cx="0" cy="2590800"/>
          </a:xfrm>
          <a:prstGeom prst="line">
            <a:avLst/>
          </a:prstGeom>
          <a:noFill/>
          <a:ln w="9525">
            <a:solidFill>
              <a:schemeClr val="tx1"/>
            </a:solidFill>
            <a:round/>
            <a:headEnd/>
            <a:tailEnd/>
          </a:ln>
        </p:spPr>
        <p:txBody>
          <a:bodyPr wrap="none" anchor="ctr">
            <a:prstTxWarp prst="textNoShape">
              <a:avLst/>
            </a:prstTxWarp>
          </a:bodyPr>
          <a:lstStyle/>
          <a:p>
            <a:endParaRPr lang="en-US" dirty="0"/>
          </a:p>
        </p:txBody>
      </p:sp>
      <p:sp>
        <p:nvSpPr>
          <p:cNvPr id="47134" name="Line 30"/>
          <p:cNvSpPr>
            <a:spLocks noChangeShapeType="1"/>
          </p:cNvSpPr>
          <p:nvPr/>
        </p:nvSpPr>
        <p:spPr bwMode="auto">
          <a:xfrm>
            <a:off x="6248400" y="3429000"/>
            <a:ext cx="2362200" cy="0"/>
          </a:xfrm>
          <a:prstGeom prst="line">
            <a:avLst/>
          </a:prstGeom>
          <a:noFill/>
          <a:ln w="9525">
            <a:solidFill>
              <a:schemeClr val="tx1"/>
            </a:solidFill>
            <a:round/>
            <a:headEnd/>
            <a:tailEnd/>
          </a:ln>
        </p:spPr>
        <p:txBody>
          <a:bodyPr wrap="none" anchor="ctr">
            <a:prstTxWarp prst="textNoShape">
              <a:avLst/>
            </a:prstTxWarp>
          </a:bodyPr>
          <a:lstStyle/>
          <a:p>
            <a:endParaRPr lang="en-US" dirty="0"/>
          </a:p>
        </p:txBody>
      </p:sp>
      <p:sp>
        <p:nvSpPr>
          <p:cNvPr id="47135" name="Text Box 31"/>
          <p:cNvSpPr txBox="1">
            <a:spLocks noChangeArrowheads="1"/>
          </p:cNvSpPr>
          <p:nvPr/>
        </p:nvSpPr>
        <p:spPr bwMode="auto">
          <a:xfrm>
            <a:off x="8594725" y="5170488"/>
            <a:ext cx="296863" cy="336550"/>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109" charset="0"/>
                <a:ea typeface="ＭＳ Ｐゴシック" pitchFamily="-109" charset="-128"/>
                <a:cs typeface="ＭＳ Ｐゴシック" pitchFamily="-109" charset="-128"/>
              </a:rPr>
              <a:t>1</a:t>
            </a:r>
          </a:p>
        </p:txBody>
      </p:sp>
      <p:sp>
        <p:nvSpPr>
          <p:cNvPr id="47136" name="Text Box 32"/>
          <p:cNvSpPr txBox="1">
            <a:spLocks noChangeArrowheads="1"/>
          </p:cNvSpPr>
          <p:nvPr/>
        </p:nvSpPr>
        <p:spPr bwMode="auto">
          <a:xfrm>
            <a:off x="8547100" y="4572000"/>
            <a:ext cx="409575" cy="336550"/>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109" charset="0"/>
                <a:ea typeface="ＭＳ Ｐゴシック" pitchFamily="-109" charset="-128"/>
                <a:cs typeface="ＭＳ Ｐゴシック" pitchFamily="-109" charset="-128"/>
              </a:rPr>
              <a:t>10</a:t>
            </a:r>
          </a:p>
        </p:txBody>
      </p:sp>
      <p:sp>
        <p:nvSpPr>
          <p:cNvPr id="47137" name="Text Box 33"/>
          <p:cNvSpPr txBox="1">
            <a:spLocks noChangeArrowheads="1"/>
          </p:cNvSpPr>
          <p:nvPr/>
        </p:nvSpPr>
        <p:spPr bwMode="auto">
          <a:xfrm>
            <a:off x="8534400" y="3930650"/>
            <a:ext cx="523875" cy="336550"/>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109" charset="0"/>
                <a:ea typeface="ＭＳ Ｐゴシック" pitchFamily="-109" charset="-128"/>
                <a:cs typeface="ＭＳ Ｐゴシック" pitchFamily="-109" charset="-128"/>
              </a:rPr>
              <a:t>100</a:t>
            </a:r>
          </a:p>
        </p:txBody>
      </p:sp>
      <p:sp>
        <p:nvSpPr>
          <p:cNvPr id="47138" name="Text Box 34"/>
          <p:cNvSpPr txBox="1">
            <a:spLocks noChangeArrowheads="1"/>
          </p:cNvSpPr>
          <p:nvPr/>
        </p:nvSpPr>
        <p:spPr bwMode="auto">
          <a:xfrm>
            <a:off x="8534400" y="5759450"/>
            <a:ext cx="466725" cy="336550"/>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109" charset="0"/>
                <a:ea typeface="ＭＳ Ｐゴシック" pitchFamily="-109" charset="-128"/>
                <a:cs typeface="ＭＳ Ｐゴシック" pitchFamily="-109" charset="-128"/>
              </a:rPr>
              <a:t>0.1</a:t>
            </a:r>
            <a:endParaRPr lang="en-US" dirty="0">
              <a:latin typeface="Arial" pitchFamily="-109" charset="0"/>
              <a:ea typeface="ＭＳ Ｐゴシック" pitchFamily="-109" charset="-128"/>
              <a:cs typeface="ＭＳ Ｐゴシック" pitchFamily="-109" charset="-128"/>
            </a:endParaRPr>
          </a:p>
        </p:txBody>
      </p:sp>
      <p:sp>
        <p:nvSpPr>
          <p:cNvPr id="47139" name="Text Box 35"/>
          <p:cNvSpPr txBox="1">
            <a:spLocks noChangeArrowheads="1"/>
          </p:cNvSpPr>
          <p:nvPr/>
        </p:nvSpPr>
        <p:spPr bwMode="auto">
          <a:xfrm>
            <a:off x="8709025" y="4267200"/>
            <a:ext cx="434975"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dirty="0">
                <a:latin typeface="Arial" pitchFamily="-109" charset="0"/>
                <a:ea typeface="ＭＳ Ｐゴシック" pitchFamily="-109" charset="-128"/>
                <a:cs typeface="ＭＳ Ｐゴシック" pitchFamily="-109" charset="-128"/>
              </a:rPr>
              <a:t>eV</a:t>
            </a:r>
          </a:p>
        </p:txBody>
      </p:sp>
      <p:sp>
        <p:nvSpPr>
          <p:cNvPr id="47140" name="Text Box 36"/>
          <p:cNvSpPr txBox="1">
            <a:spLocks noChangeArrowheads="1"/>
          </p:cNvSpPr>
          <p:nvPr/>
        </p:nvSpPr>
        <p:spPr bwMode="auto">
          <a:xfrm>
            <a:off x="8534400" y="3276600"/>
            <a:ext cx="636588" cy="336550"/>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109" charset="0"/>
                <a:ea typeface="ＭＳ Ｐゴシック" pitchFamily="-109" charset="-128"/>
                <a:cs typeface="ＭＳ Ｐゴシック" pitchFamily="-109" charset="-128"/>
              </a:rPr>
              <a:t>1000</a:t>
            </a:r>
          </a:p>
        </p:txBody>
      </p:sp>
      <p:pic>
        <p:nvPicPr>
          <p:cNvPr id="47141" name="Picture 37" descr="Aluminum_EOS_Differences"/>
          <p:cNvPicPr>
            <a:picLocks noChangeAspect="1" noChangeArrowheads="1"/>
          </p:cNvPicPr>
          <p:nvPr/>
        </p:nvPicPr>
        <p:blipFill>
          <a:blip r:embed="rId3"/>
          <a:srcRect/>
          <a:stretch>
            <a:fillRect/>
          </a:stretch>
        </p:blipFill>
        <p:spPr bwMode="auto">
          <a:xfrm>
            <a:off x="5257800" y="457200"/>
            <a:ext cx="3886200" cy="2854325"/>
          </a:xfrm>
          <a:prstGeom prst="rect">
            <a:avLst/>
          </a:prstGeom>
          <a:noFill/>
          <a:ln w="9525">
            <a:noFill/>
            <a:miter lim="800000"/>
            <a:headEnd/>
            <a:tailEnd/>
          </a:ln>
        </p:spPr>
      </p:pic>
      <p:sp>
        <p:nvSpPr>
          <p:cNvPr id="47142" name="Text Box 38"/>
          <p:cNvSpPr txBox="1">
            <a:spLocks noChangeArrowheads="1"/>
          </p:cNvSpPr>
          <p:nvPr/>
        </p:nvSpPr>
        <p:spPr bwMode="auto">
          <a:xfrm>
            <a:off x="0" y="6553200"/>
            <a:ext cx="3910013" cy="304800"/>
          </a:xfrm>
          <a:prstGeom prst="rect">
            <a:avLst/>
          </a:prstGeom>
          <a:noFill/>
          <a:ln w="9525">
            <a:noFill/>
            <a:miter lim="800000"/>
            <a:headEnd/>
            <a:tailEnd/>
          </a:ln>
        </p:spPr>
        <p:txBody>
          <a:bodyPr wrap="none">
            <a:prstTxWarp prst="textNoShape">
              <a:avLst/>
            </a:prstTxWarp>
            <a:spAutoFit/>
          </a:bodyPr>
          <a:lstStyle/>
          <a:p>
            <a:r>
              <a:rPr lang="en-US" sz="1400" dirty="0">
                <a:latin typeface="Arial" pitchFamily="-109" charset="0"/>
                <a:ea typeface="ＭＳ Ｐゴシック" pitchFamily="-109" charset="-128"/>
                <a:cs typeface="ＭＳ Ｐゴシック" pitchFamily="-109" charset="-128"/>
              </a:rPr>
              <a:t>From National HEDP Task Force Report, 2004.</a:t>
            </a:r>
            <a:endParaRPr lang="en-US" dirty="0">
              <a:latin typeface="Arial" pitchFamily="-109" charset="0"/>
              <a:ea typeface="ＭＳ Ｐゴシック" pitchFamily="-109" charset="-128"/>
              <a:cs typeface="ＭＳ Ｐゴシック" pitchFamily="-109" charset="-128"/>
            </a:endParaRPr>
          </a:p>
        </p:txBody>
      </p:sp>
      <p:sp>
        <p:nvSpPr>
          <p:cNvPr id="47143" name="Text Box 39"/>
          <p:cNvSpPr txBox="1">
            <a:spLocks noChangeArrowheads="1"/>
          </p:cNvSpPr>
          <p:nvPr/>
        </p:nvSpPr>
        <p:spPr bwMode="auto">
          <a:xfrm>
            <a:off x="60325" y="47625"/>
            <a:ext cx="8702675" cy="822325"/>
          </a:xfrm>
          <a:prstGeom prst="rect">
            <a:avLst/>
          </a:prstGeom>
          <a:noFill/>
          <a:ln w="9525">
            <a:noFill/>
            <a:miter lim="800000"/>
            <a:headEnd/>
            <a:tailEnd/>
          </a:ln>
        </p:spPr>
        <p:txBody>
          <a:bodyPr>
            <a:prstTxWarp prst="textNoShape">
              <a:avLst/>
            </a:prstTxWarp>
            <a:spAutoFit/>
          </a:bodyPr>
          <a:lstStyle/>
          <a:p>
            <a:r>
              <a:rPr lang="en-US" dirty="0">
                <a:solidFill>
                  <a:srgbClr val="180CD0"/>
                </a:solidFill>
                <a:ea typeface="ＭＳ Ｐゴシック" pitchFamily="-109" charset="-128"/>
                <a:cs typeface="ＭＳ Ｐゴシック" pitchFamily="-109" charset="-128"/>
              </a:rPr>
              <a:t>NDCX II covers WDM region -- a region of large uncertainty in EOS</a:t>
            </a:r>
          </a:p>
        </p:txBody>
      </p:sp>
      <p:sp>
        <p:nvSpPr>
          <p:cNvPr id="47144" name="Text Box 40"/>
          <p:cNvSpPr txBox="1">
            <a:spLocks noChangeArrowheads="1"/>
          </p:cNvSpPr>
          <p:nvPr/>
        </p:nvSpPr>
        <p:spPr bwMode="auto">
          <a:xfrm>
            <a:off x="3124200" y="835025"/>
            <a:ext cx="2073275" cy="1069975"/>
          </a:xfrm>
          <a:prstGeom prst="rect">
            <a:avLst/>
          </a:prstGeom>
          <a:noFill/>
          <a:ln w="9525">
            <a:noFill/>
            <a:miter lim="800000"/>
            <a:headEnd/>
            <a:tailEnd/>
          </a:ln>
        </p:spPr>
        <p:txBody>
          <a:bodyPr>
            <a:prstTxWarp prst="textNoShape">
              <a:avLst/>
            </a:prstTxWarp>
            <a:spAutoFit/>
          </a:bodyPr>
          <a:lstStyle/>
          <a:p>
            <a:r>
              <a:rPr lang="en-US" sz="1600" dirty="0">
                <a:latin typeface="Arial" pitchFamily="-109" charset="0"/>
                <a:ea typeface="ＭＳ Ｐゴシック" pitchFamily="-109" charset="-128"/>
                <a:cs typeface="ＭＳ Ｐゴシック" pitchFamily="-109" charset="-128"/>
              </a:rPr>
              <a:t>EOS pressure variance for 2 eqs. of state in Al  </a:t>
            </a:r>
          </a:p>
          <a:p>
            <a:r>
              <a:rPr lang="en-US" sz="1600" dirty="0">
                <a:latin typeface="Arial" pitchFamily="-109" charset="0"/>
                <a:ea typeface="ＭＳ Ｐゴシック" pitchFamily="-109" charset="-128"/>
                <a:cs typeface="ＭＳ Ｐゴシック" pitchFamily="-109" charset="-128"/>
              </a:rPr>
              <a:t>(R. Lee)</a:t>
            </a:r>
            <a:endParaRPr lang="en-US" dirty="0">
              <a:latin typeface="Arial" pitchFamily="-109" charset="0"/>
              <a:ea typeface="ＭＳ Ｐゴシック" pitchFamily="-109" charset="-128"/>
              <a:cs typeface="ＭＳ Ｐゴシック" pitchFamily="-109" charset="-128"/>
            </a:endParaRPr>
          </a:p>
        </p:txBody>
      </p:sp>
      <p:sp>
        <p:nvSpPr>
          <p:cNvPr id="47145" name="Line 41"/>
          <p:cNvSpPr>
            <a:spLocks noChangeShapeType="1"/>
          </p:cNvSpPr>
          <p:nvPr/>
        </p:nvSpPr>
        <p:spPr bwMode="auto">
          <a:xfrm>
            <a:off x="4800600" y="1512888"/>
            <a:ext cx="304800" cy="0"/>
          </a:xfrm>
          <a:prstGeom prst="line">
            <a:avLst/>
          </a:prstGeom>
          <a:noFill/>
          <a:ln w="9525">
            <a:solidFill>
              <a:schemeClr val="tx1"/>
            </a:solidFill>
            <a:round/>
            <a:headEnd/>
            <a:tailEnd type="arrow" w="med" len="med"/>
          </a:ln>
        </p:spPr>
        <p:txBody>
          <a:bodyPr wrap="none" anchor="ctr">
            <a:prstTxWarp prst="textNoShape">
              <a:avLst/>
            </a:prstTxWarp>
          </a:bodyPr>
          <a:lstStyle/>
          <a:p>
            <a:endParaRPr lang="en-US" dirty="0"/>
          </a:p>
        </p:txBody>
      </p:sp>
      <p:sp>
        <p:nvSpPr>
          <p:cNvPr id="47146" name="Text Box 42"/>
          <p:cNvSpPr txBox="1">
            <a:spLocks noChangeArrowheads="1"/>
          </p:cNvSpPr>
          <p:nvPr/>
        </p:nvSpPr>
        <p:spPr bwMode="auto">
          <a:xfrm>
            <a:off x="533400" y="1143000"/>
            <a:ext cx="2205038" cy="581025"/>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109" charset="0"/>
                <a:ea typeface="ＭＳ Ｐゴシック" pitchFamily="-109" charset="-128"/>
                <a:cs typeface="ＭＳ Ｐゴシック" pitchFamily="-109" charset="-128"/>
              </a:rPr>
              <a:t>Density - Temperature</a:t>
            </a:r>
          </a:p>
          <a:p>
            <a:r>
              <a:rPr lang="en-US" sz="1600" dirty="0">
                <a:latin typeface="Arial" pitchFamily="-109" charset="0"/>
                <a:ea typeface="ＭＳ Ｐゴシック" pitchFamily="-109" charset="-128"/>
                <a:cs typeface="ＭＳ Ｐゴシック" pitchFamily="-109" charset="-128"/>
              </a:rPr>
              <a:t>universe</a:t>
            </a:r>
            <a:endParaRPr lang="en-US" dirty="0">
              <a:latin typeface="Arial" pitchFamily="-109" charset="0"/>
              <a:ea typeface="ＭＳ Ｐゴシック" pitchFamily="-109" charset="-128"/>
              <a:cs typeface="ＭＳ Ｐゴシック" pitchFamily="-109" charset="-128"/>
            </a:endParaRPr>
          </a:p>
        </p:txBody>
      </p:sp>
      <p:sp>
        <p:nvSpPr>
          <p:cNvPr id="47147" name="Line 43"/>
          <p:cNvSpPr>
            <a:spLocks noChangeShapeType="1"/>
          </p:cNvSpPr>
          <p:nvPr/>
        </p:nvSpPr>
        <p:spPr bwMode="auto">
          <a:xfrm>
            <a:off x="2362200" y="1524000"/>
            <a:ext cx="0" cy="381000"/>
          </a:xfrm>
          <a:prstGeom prst="line">
            <a:avLst/>
          </a:prstGeom>
          <a:noFill/>
          <a:ln w="9525">
            <a:solidFill>
              <a:schemeClr val="tx1"/>
            </a:solidFill>
            <a:round/>
            <a:headEnd/>
            <a:tailEnd type="arrow" w="med" len="med"/>
          </a:ln>
        </p:spPr>
        <p:txBody>
          <a:bodyPr wrap="none" anchor="ctr">
            <a:prstTxWarp prst="textNoShape">
              <a:avLst/>
            </a:prstTxWarp>
          </a:bodyPr>
          <a:lstStyle/>
          <a:p>
            <a:endParaRPr lang="en-US" dirty="0"/>
          </a:p>
        </p:txBody>
      </p:sp>
      <p:sp>
        <p:nvSpPr>
          <p:cNvPr id="47148" name="Line 44"/>
          <p:cNvSpPr>
            <a:spLocks noChangeShapeType="1"/>
          </p:cNvSpPr>
          <p:nvPr/>
        </p:nvSpPr>
        <p:spPr bwMode="auto">
          <a:xfrm>
            <a:off x="152400" y="838200"/>
            <a:ext cx="5334000" cy="0"/>
          </a:xfrm>
          <a:prstGeom prst="line">
            <a:avLst/>
          </a:prstGeom>
          <a:noFill/>
          <a:ln w="9525">
            <a:solidFill>
              <a:srgbClr val="180CD0"/>
            </a:solidFill>
            <a:round/>
            <a:headEnd/>
            <a:tailEnd/>
          </a:ln>
        </p:spPr>
        <p:txBody>
          <a:bodyPr wrap="none" anchor="ctr">
            <a:prstTxWarp prst="textNoShape">
              <a:avLst/>
            </a:prstTxWarp>
          </a:bodyPr>
          <a:lstStyle/>
          <a:p>
            <a:endParaRPr lang="en-US" dirty="0"/>
          </a:p>
        </p:txBody>
      </p:sp>
      <p:sp>
        <p:nvSpPr>
          <p:cNvPr id="47149" name="Text Box 45"/>
          <p:cNvSpPr txBox="1">
            <a:spLocks noChangeArrowheads="1"/>
          </p:cNvSpPr>
          <p:nvPr/>
        </p:nvSpPr>
        <p:spPr bwMode="auto">
          <a:xfrm>
            <a:off x="914400" y="6216650"/>
            <a:ext cx="565150" cy="336550"/>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109" charset="0"/>
                <a:ea typeface="ＭＳ Ｐゴシック" pitchFamily="-109" charset="-128"/>
                <a:cs typeface="ＭＳ Ｐゴシック" pitchFamily="-109" charset="-128"/>
              </a:rPr>
              <a:t>10</a:t>
            </a:r>
            <a:r>
              <a:rPr lang="en-US" sz="1600" baseline="30000" dirty="0">
                <a:latin typeface="Arial" pitchFamily="-109" charset="0"/>
                <a:ea typeface="ＭＳ Ｐゴシック" pitchFamily="-109" charset="-128"/>
                <a:cs typeface="ＭＳ Ｐゴシック" pitchFamily="-109" charset="-128"/>
              </a:rPr>
              <a:t>15</a:t>
            </a:r>
            <a:endParaRPr lang="en-US" dirty="0">
              <a:latin typeface="Arial" pitchFamily="-109" charset="0"/>
              <a:ea typeface="ＭＳ Ｐゴシック" pitchFamily="-109" charset="-128"/>
              <a:cs typeface="ＭＳ Ｐゴシック" pitchFamily="-109" charset="-128"/>
            </a:endParaRPr>
          </a:p>
        </p:txBody>
      </p:sp>
      <p:sp>
        <p:nvSpPr>
          <p:cNvPr id="47150" name="Text Box 46"/>
          <p:cNvSpPr txBox="1">
            <a:spLocks noChangeArrowheads="1"/>
          </p:cNvSpPr>
          <p:nvPr/>
        </p:nvSpPr>
        <p:spPr bwMode="auto">
          <a:xfrm>
            <a:off x="4464050" y="6248400"/>
            <a:ext cx="565150" cy="336550"/>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109" charset="0"/>
                <a:ea typeface="ＭＳ Ｐゴシック" pitchFamily="-109" charset="-128"/>
                <a:cs typeface="ＭＳ Ｐゴシック" pitchFamily="-109" charset="-128"/>
              </a:rPr>
              <a:t>10</a:t>
            </a:r>
            <a:r>
              <a:rPr lang="en-US" sz="1600" baseline="30000" dirty="0">
                <a:latin typeface="Arial" pitchFamily="-109" charset="0"/>
                <a:ea typeface="ＭＳ Ｐゴシック" pitchFamily="-109" charset="-128"/>
                <a:cs typeface="ＭＳ Ｐゴシック" pitchFamily="-109" charset="-128"/>
              </a:rPr>
              <a:t>40</a:t>
            </a:r>
            <a:endParaRPr lang="en-US" dirty="0">
              <a:latin typeface="Arial" pitchFamily="-109" charset="0"/>
              <a:ea typeface="ＭＳ Ｐゴシック" pitchFamily="-109" charset="-128"/>
              <a:cs typeface="ＭＳ Ｐゴシック" pitchFamily="-109" charset="-128"/>
            </a:endParaRPr>
          </a:p>
        </p:txBody>
      </p:sp>
      <p:sp>
        <p:nvSpPr>
          <p:cNvPr id="47151" name="Text Box 47"/>
          <p:cNvSpPr txBox="1">
            <a:spLocks noChangeArrowheads="1"/>
          </p:cNvSpPr>
          <p:nvPr/>
        </p:nvSpPr>
        <p:spPr bwMode="auto">
          <a:xfrm>
            <a:off x="5891213" y="330200"/>
            <a:ext cx="509587" cy="304800"/>
          </a:xfrm>
          <a:prstGeom prst="rect">
            <a:avLst/>
          </a:prstGeom>
          <a:noFill/>
          <a:ln w="9525">
            <a:noFill/>
            <a:miter lim="800000"/>
            <a:headEnd/>
            <a:tailEnd/>
          </a:ln>
        </p:spPr>
        <p:txBody>
          <a:bodyPr wrap="none">
            <a:prstTxWarp prst="textNoShape">
              <a:avLst/>
            </a:prstTxWarp>
            <a:spAutoFit/>
          </a:bodyPr>
          <a:lstStyle/>
          <a:p>
            <a:r>
              <a:rPr lang="en-US" sz="1400" dirty="0">
                <a:latin typeface="Arial" pitchFamily="-109" charset="0"/>
                <a:ea typeface="ＭＳ Ｐゴシック" pitchFamily="-109" charset="-128"/>
                <a:cs typeface="ＭＳ Ｐゴシック" pitchFamily="-109" charset="-128"/>
              </a:rPr>
              <a:t>10</a:t>
            </a:r>
            <a:r>
              <a:rPr lang="en-US" sz="1400" baseline="30000" dirty="0">
                <a:latin typeface="Arial" pitchFamily="-109" charset="0"/>
                <a:ea typeface="ＭＳ Ｐゴシック" pitchFamily="-109" charset="-128"/>
                <a:cs typeface="ＭＳ Ｐゴシック" pitchFamily="-109" charset="-128"/>
              </a:rPr>
              <a:t>20</a:t>
            </a:r>
            <a:endParaRPr lang="en-US" sz="1400" dirty="0">
              <a:latin typeface="Arial" pitchFamily="-109" charset="0"/>
              <a:ea typeface="ＭＳ Ｐゴシック" pitchFamily="-109" charset="-128"/>
              <a:cs typeface="ＭＳ Ｐゴシック" pitchFamily="-109" charset="-128"/>
            </a:endParaRPr>
          </a:p>
        </p:txBody>
      </p:sp>
      <p:sp>
        <p:nvSpPr>
          <p:cNvPr id="47152" name="Text Box 48"/>
          <p:cNvSpPr txBox="1">
            <a:spLocks noChangeArrowheads="1"/>
          </p:cNvSpPr>
          <p:nvPr/>
        </p:nvSpPr>
        <p:spPr bwMode="auto">
          <a:xfrm>
            <a:off x="6653213" y="330200"/>
            <a:ext cx="509587" cy="304800"/>
          </a:xfrm>
          <a:prstGeom prst="rect">
            <a:avLst/>
          </a:prstGeom>
          <a:noFill/>
          <a:ln w="9525">
            <a:noFill/>
            <a:miter lim="800000"/>
            <a:headEnd/>
            <a:tailEnd/>
          </a:ln>
        </p:spPr>
        <p:txBody>
          <a:bodyPr wrap="none">
            <a:prstTxWarp prst="textNoShape">
              <a:avLst/>
            </a:prstTxWarp>
            <a:spAutoFit/>
          </a:bodyPr>
          <a:lstStyle/>
          <a:p>
            <a:r>
              <a:rPr lang="en-US" sz="1400" dirty="0">
                <a:latin typeface="Arial" pitchFamily="-109" charset="0"/>
                <a:ea typeface="ＭＳ Ｐゴシック" pitchFamily="-109" charset="-128"/>
                <a:cs typeface="ＭＳ Ｐゴシック" pitchFamily="-109" charset="-128"/>
              </a:rPr>
              <a:t>10</a:t>
            </a:r>
            <a:r>
              <a:rPr lang="en-US" sz="1400" baseline="30000" dirty="0">
                <a:latin typeface="Arial" pitchFamily="-109" charset="0"/>
                <a:ea typeface="ＭＳ Ｐゴシック" pitchFamily="-109" charset="-128"/>
                <a:cs typeface="ＭＳ Ｐゴシック" pitchFamily="-109" charset="-128"/>
              </a:rPr>
              <a:t>21</a:t>
            </a:r>
            <a:endParaRPr lang="en-US" sz="1400" dirty="0">
              <a:latin typeface="Arial" pitchFamily="-109" charset="0"/>
              <a:ea typeface="ＭＳ Ｐゴシック" pitchFamily="-109" charset="-128"/>
              <a:cs typeface="ＭＳ Ｐゴシック" pitchFamily="-109" charset="-128"/>
            </a:endParaRPr>
          </a:p>
        </p:txBody>
      </p:sp>
      <p:sp>
        <p:nvSpPr>
          <p:cNvPr id="47153" name="Text Box 49"/>
          <p:cNvSpPr txBox="1">
            <a:spLocks noChangeArrowheads="1"/>
          </p:cNvSpPr>
          <p:nvPr/>
        </p:nvSpPr>
        <p:spPr bwMode="auto">
          <a:xfrm>
            <a:off x="8253413" y="330200"/>
            <a:ext cx="509587" cy="304800"/>
          </a:xfrm>
          <a:prstGeom prst="rect">
            <a:avLst/>
          </a:prstGeom>
          <a:noFill/>
          <a:ln w="9525">
            <a:noFill/>
            <a:miter lim="800000"/>
            <a:headEnd/>
            <a:tailEnd/>
          </a:ln>
        </p:spPr>
        <p:txBody>
          <a:bodyPr wrap="none">
            <a:prstTxWarp prst="textNoShape">
              <a:avLst/>
            </a:prstTxWarp>
            <a:spAutoFit/>
          </a:bodyPr>
          <a:lstStyle/>
          <a:p>
            <a:r>
              <a:rPr lang="en-US" sz="1400" dirty="0">
                <a:latin typeface="Arial" pitchFamily="-109" charset="0"/>
                <a:ea typeface="ＭＳ Ｐゴシック" pitchFamily="-109" charset="-128"/>
                <a:cs typeface="ＭＳ Ｐゴシック" pitchFamily="-109" charset="-128"/>
              </a:rPr>
              <a:t>10</a:t>
            </a:r>
            <a:r>
              <a:rPr lang="en-US" sz="1400" baseline="30000" dirty="0">
                <a:latin typeface="Arial" pitchFamily="-109" charset="0"/>
                <a:ea typeface="ＭＳ Ｐゴシック" pitchFamily="-109" charset="-128"/>
                <a:cs typeface="ＭＳ Ｐゴシック" pitchFamily="-109" charset="-128"/>
              </a:rPr>
              <a:t>23</a:t>
            </a:r>
            <a:endParaRPr lang="en-US" sz="1400" dirty="0">
              <a:latin typeface="Arial" pitchFamily="-109" charset="0"/>
              <a:ea typeface="ＭＳ Ｐゴシック" pitchFamily="-109" charset="-128"/>
              <a:cs typeface="ＭＳ Ｐゴシック" pitchFamily="-109" charset="-128"/>
            </a:endParaRPr>
          </a:p>
        </p:txBody>
      </p:sp>
      <p:sp>
        <p:nvSpPr>
          <p:cNvPr id="47154" name="Text Box 50"/>
          <p:cNvSpPr txBox="1">
            <a:spLocks noChangeArrowheads="1"/>
          </p:cNvSpPr>
          <p:nvPr/>
        </p:nvSpPr>
        <p:spPr bwMode="auto">
          <a:xfrm>
            <a:off x="7491413" y="330200"/>
            <a:ext cx="509587" cy="304800"/>
          </a:xfrm>
          <a:prstGeom prst="rect">
            <a:avLst/>
          </a:prstGeom>
          <a:noFill/>
          <a:ln w="9525">
            <a:noFill/>
            <a:miter lim="800000"/>
            <a:headEnd/>
            <a:tailEnd/>
          </a:ln>
        </p:spPr>
        <p:txBody>
          <a:bodyPr wrap="none">
            <a:prstTxWarp prst="textNoShape">
              <a:avLst/>
            </a:prstTxWarp>
            <a:spAutoFit/>
          </a:bodyPr>
          <a:lstStyle/>
          <a:p>
            <a:r>
              <a:rPr lang="en-US" sz="1400" dirty="0">
                <a:latin typeface="Arial" pitchFamily="-109" charset="0"/>
                <a:ea typeface="ＭＳ Ｐゴシック" pitchFamily="-109" charset="-128"/>
                <a:cs typeface="ＭＳ Ｐゴシック" pitchFamily="-109" charset="-128"/>
              </a:rPr>
              <a:t>10</a:t>
            </a:r>
            <a:r>
              <a:rPr lang="en-US" sz="1400" baseline="30000" dirty="0">
                <a:latin typeface="Arial" pitchFamily="-109" charset="0"/>
                <a:ea typeface="ＭＳ Ｐゴシック" pitchFamily="-109" charset="-128"/>
                <a:cs typeface="ＭＳ Ｐゴシック" pitchFamily="-109" charset="-128"/>
              </a:rPr>
              <a:t>22</a:t>
            </a:r>
            <a:endParaRPr lang="en-US" sz="1400" dirty="0">
              <a:latin typeface="Arial" pitchFamily="-109" charset="0"/>
              <a:ea typeface="ＭＳ Ｐゴシック" pitchFamily="-109" charset="-128"/>
              <a:cs typeface="ＭＳ Ｐゴシック" pitchFamily="-109" charset="-128"/>
            </a:endParaRPr>
          </a:p>
        </p:txBody>
      </p:sp>
      <p:sp>
        <p:nvSpPr>
          <p:cNvPr id="47155" name="Text Box 51"/>
          <p:cNvSpPr txBox="1">
            <a:spLocks noChangeArrowheads="1"/>
          </p:cNvSpPr>
          <p:nvPr/>
        </p:nvSpPr>
        <p:spPr bwMode="auto">
          <a:xfrm>
            <a:off x="7937500" y="5715000"/>
            <a:ext cx="1066800" cy="304800"/>
          </a:xfrm>
          <a:prstGeom prst="rect">
            <a:avLst/>
          </a:prstGeom>
          <a:noFill/>
          <a:ln w="9525">
            <a:noFill/>
            <a:miter lim="800000"/>
            <a:headEnd/>
            <a:tailEnd/>
          </a:ln>
        </p:spPr>
        <p:txBody>
          <a:bodyPr>
            <a:prstTxWarp prst="textNoShape">
              <a:avLst/>
            </a:prstTxWarp>
            <a:spAutoFit/>
          </a:bodyPr>
          <a:lstStyle/>
          <a:p>
            <a:r>
              <a:rPr lang="en-US" sz="1400" dirty="0">
                <a:latin typeface="Arial" pitchFamily="-109" charset="0"/>
                <a:ea typeface="ＭＳ Ｐゴシック" pitchFamily="-109" charset="-128"/>
                <a:cs typeface="ＭＳ Ｐゴシック" pitchFamily="-109" charset="-128"/>
              </a:rPr>
              <a:t>solid Al</a:t>
            </a:r>
          </a:p>
        </p:txBody>
      </p:sp>
    </p:spTree>
  </p:cSld>
  <p:clrMapOvr>
    <a:masterClrMapping/>
  </p:clrMapOvr>
  <p:transition advClick="0" advTm="6000">
    <p:wipe dir="d"/>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en-US" dirty="0">
              <a:ea typeface="ＭＳ Ｐゴシック" pitchFamily="-109" charset="-128"/>
              <a:cs typeface="ＭＳ Ｐゴシック" pitchFamily="-109" charset="-128"/>
            </a:endParaRPr>
          </a:p>
        </p:txBody>
      </p:sp>
      <p:pic>
        <p:nvPicPr>
          <p:cNvPr id="48131" name="Picture 2"/>
          <p:cNvPicPr>
            <a:picLocks noChangeAspect="1" noChangeArrowheads="1"/>
          </p:cNvPicPr>
          <p:nvPr/>
        </p:nvPicPr>
        <p:blipFill>
          <a:blip r:embed="rId2"/>
          <a:srcRect/>
          <a:stretch>
            <a:fillRect/>
          </a:stretch>
        </p:blipFill>
        <p:spPr bwMode="auto">
          <a:xfrm>
            <a:off x="457200" y="1143000"/>
            <a:ext cx="8332788" cy="4495800"/>
          </a:xfrm>
          <a:prstGeom prst="rect">
            <a:avLst/>
          </a:prstGeom>
          <a:noFill/>
          <a:ln w="9525">
            <a:noFill/>
            <a:miter lim="800000"/>
            <a:headEnd/>
            <a:tailEnd/>
          </a:ln>
        </p:spPr>
      </p:pic>
    </p:spTree>
  </p:cSld>
  <p:clrMapOvr>
    <a:masterClrMapping/>
  </p:clrMapOvr>
  <p:transition advClick="0" advTm="6000">
    <p:wipe dir="d"/>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endParaRPr lang="en-US" dirty="0">
              <a:ea typeface="ＭＳ Ｐゴシック" pitchFamily="-109" charset="-128"/>
              <a:cs typeface="ＭＳ Ｐゴシック" pitchFamily="-109" charset="-128"/>
            </a:endParaRPr>
          </a:p>
        </p:txBody>
      </p:sp>
      <p:pic>
        <p:nvPicPr>
          <p:cNvPr id="49155" name="Picture 12"/>
          <p:cNvPicPr>
            <a:picLocks noChangeAspect="1" noChangeArrowheads="1"/>
          </p:cNvPicPr>
          <p:nvPr/>
        </p:nvPicPr>
        <p:blipFill>
          <a:blip r:embed="rId2"/>
          <a:srcRect/>
          <a:stretch>
            <a:fillRect/>
          </a:stretch>
        </p:blipFill>
        <p:spPr bwMode="auto">
          <a:xfrm>
            <a:off x="990600" y="1219200"/>
            <a:ext cx="6400800" cy="4972050"/>
          </a:xfrm>
          <a:prstGeom prst="rect">
            <a:avLst/>
          </a:prstGeom>
          <a:noFill/>
          <a:ln w="12700">
            <a:noFill/>
            <a:miter lim="800000"/>
            <a:headEnd/>
            <a:tailEnd/>
          </a:ln>
        </p:spPr>
      </p:pic>
    </p:spTree>
  </p:cSld>
  <p:clrMapOvr>
    <a:masterClrMapping/>
  </p:clrMapOvr>
  <p:transition advClick="0" advTm="6000">
    <p:wipe dir="d"/>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AutoShape 2"/>
          <p:cNvSpPr>
            <a:spLocks noChangeArrowheads="1"/>
          </p:cNvSpPr>
          <p:nvPr/>
        </p:nvSpPr>
        <p:spPr bwMode="auto">
          <a:xfrm rot="5400000">
            <a:off x="5842000" y="1962150"/>
            <a:ext cx="304800" cy="355600"/>
          </a:xfrm>
          <a:prstGeom prst="can">
            <a:avLst>
              <a:gd name="adj" fmla="val 49216"/>
            </a:avLst>
          </a:prstGeom>
          <a:gradFill rotWithShape="0">
            <a:gsLst>
              <a:gs pos="0">
                <a:srgbClr val="618FFD">
                  <a:alpha val="42000"/>
                </a:srgbClr>
              </a:gs>
              <a:gs pos="100000">
                <a:srgbClr val="2D4275">
                  <a:alpha val="42000"/>
                </a:srgbClr>
              </a:gs>
            </a:gsLst>
            <a:lin ang="5400000" scaled="1"/>
          </a:gradFill>
          <a:ln w="12700">
            <a:solidFill>
              <a:schemeClr val="tx1"/>
            </a:solidFill>
            <a:round/>
            <a:headEnd/>
            <a:tailEnd/>
          </a:ln>
        </p:spPr>
        <p:txBody>
          <a:bodyPr rot="10800000" vert="eaVert" wrap="none" anchor="ctr">
            <a:prstTxWarp prst="textNoShape">
              <a:avLst/>
            </a:prstTxWarp>
          </a:bodyPr>
          <a:lstStyle/>
          <a:p>
            <a:pPr algn="ctr"/>
            <a:endParaRPr lang="en-US" dirty="0">
              <a:solidFill>
                <a:srgbClr val="00AE00"/>
              </a:solidFill>
            </a:endParaRPr>
          </a:p>
        </p:txBody>
      </p:sp>
      <p:grpSp>
        <p:nvGrpSpPr>
          <p:cNvPr id="29699" name="Group 3"/>
          <p:cNvGrpSpPr>
            <a:grpSpLocks/>
          </p:cNvGrpSpPr>
          <p:nvPr/>
        </p:nvGrpSpPr>
        <p:grpSpPr bwMode="auto">
          <a:xfrm>
            <a:off x="4813300" y="1397000"/>
            <a:ext cx="3429000" cy="1447800"/>
            <a:chOff x="3032" y="904"/>
            <a:chExt cx="2160" cy="912"/>
          </a:xfrm>
        </p:grpSpPr>
        <p:sp>
          <p:nvSpPr>
            <p:cNvPr id="29787" name="AutoShape 4"/>
            <p:cNvSpPr>
              <a:spLocks noChangeArrowheads="1"/>
            </p:cNvSpPr>
            <p:nvPr/>
          </p:nvSpPr>
          <p:spPr bwMode="auto">
            <a:xfrm rot="5400000">
              <a:off x="3296" y="1016"/>
              <a:ext cx="192" cy="720"/>
            </a:xfrm>
            <a:prstGeom prst="can">
              <a:avLst>
                <a:gd name="adj" fmla="val 47899"/>
              </a:avLst>
            </a:prstGeom>
            <a:solidFill>
              <a:schemeClr val="accent1"/>
            </a:solidFill>
            <a:ln w="12700">
              <a:solidFill>
                <a:schemeClr val="tx1"/>
              </a:solidFill>
              <a:round/>
              <a:headEnd/>
              <a:tailEnd/>
            </a:ln>
          </p:spPr>
          <p:txBody>
            <a:bodyPr wrap="none" anchor="ctr">
              <a:prstTxWarp prst="textNoShape">
                <a:avLst/>
              </a:prstTxWarp>
            </a:bodyPr>
            <a:lstStyle/>
            <a:p>
              <a:endParaRPr lang="en-US" dirty="0"/>
            </a:p>
          </p:txBody>
        </p:sp>
        <p:sp>
          <p:nvSpPr>
            <p:cNvPr id="29788" name="AutoShape 5"/>
            <p:cNvSpPr>
              <a:spLocks noChangeArrowheads="1"/>
            </p:cNvSpPr>
            <p:nvPr/>
          </p:nvSpPr>
          <p:spPr bwMode="auto">
            <a:xfrm rot="5400000">
              <a:off x="3748" y="1284"/>
              <a:ext cx="56" cy="176"/>
            </a:xfrm>
            <a:prstGeom prst="can">
              <a:avLst>
                <a:gd name="adj" fmla="val 105344"/>
              </a:avLst>
            </a:prstGeom>
            <a:gradFill rotWithShape="0">
              <a:gsLst>
                <a:gs pos="0">
                  <a:srgbClr val="618FFD"/>
                </a:gs>
                <a:gs pos="100000">
                  <a:srgbClr val="2D4275"/>
                </a:gs>
              </a:gsLst>
              <a:lin ang="5400000" scaled="1"/>
            </a:gradFill>
            <a:ln w="12700">
              <a:solidFill>
                <a:schemeClr val="tx1"/>
              </a:solidFill>
              <a:round/>
              <a:headEnd/>
              <a:tailEnd/>
            </a:ln>
          </p:spPr>
          <p:txBody>
            <a:bodyPr rot="10800000" vert="eaVert" wrap="none" anchor="ctr">
              <a:prstTxWarp prst="textNoShape">
                <a:avLst/>
              </a:prstTxWarp>
            </a:bodyPr>
            <a:lstStyle/>
            <a:p>
              <a:pPr algn="ctr"/>
              <a:endParaRPr lang="en-US" dirty="0">
                <a:solidFill>
                  <a:srgbClr val="00AE00"/>
                </a:solidFill>
              </a:endParaRPr>
            </a:p>
          </p:txBody>
        </p:sp>
        <p:sp>
          <p:nvSpPr>
            <p:cNvPr id="29789" name="Line 6"/>
            <p:cNvSpPr>
              <a:spLocks noChangeShapeType="1"/>
            </p:cNvSpPr>
            <p:nvPr/>
          </p:nvSpPr>
          <p:spPr bwMode="auto">
            <a:xfrm flipH="1">
              <a:off x="4628" y="1344"/>
              <a:ext cx="144"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29790" name="AutoShape 7"/>
            <p:cNvSpPr>
              <a:spLocks noChangeArrowheads="1"/>
            </p:cNvSpPr>
            <p:nvPr/>
          </p:nvSpPr>
          <p:spPr bwMode="auto">
            <a:xfrm rot="5400000">
              <a:off x="3312" y="1248"/>
              <a:ext cx="912" cy="224"/>
            </a:xfrm>
            <a:prstGeom prst="can">
              <a:avLst>
                <a:gd name="adj" fmla="val 42185"/>
              </a:avLst>
            </a:prstGeom>
            <a:gradFill rotWithShape="0">
              <a:gsLst>
                <a:gs pos="0">
                  <a:srgbClr val="86FF7D">
                    <a:alpha val="51999"/>
                  </a:srgbClr>
                </a:gs>
                <a:gs pos="100000">
                  <a:srgbClr val="3E763A">
                    <a:alpha val="51999"/>
                  </a:srgbClr>
                </a:gs>
              </a:gsLst>
              <a:lin ang="5400000" scaled="1"/>
            </a:gradFill>
            <a:ln w="12700">
              <a:solidFill>
                <a:schemeClr val="tx1"/>
              </a:solidFill>
              <a:round/>
              <a:headEnd/>
              <a:tailEnd/>
            </a:ln>
          </p:spPr>
          <p:txBody>
            <a:bodyPr rot="10800000" vert="eaVert" wrap="none" anchor="ctr">
              <a:prstTxWarp prst="textNoShape">
                <a:avLst/>
              </a:prstTxWarp>
            </a:bodyPr>
            <a:lstStyle/>
            <a:p>
              <a:pPr algn="ctr"/>
              <a:endParaRPr lang="en-US" dirty="0">
                <a:solidFill>
                  <a:srgbClr val="00AE00"/>
                </a:solidFill>
              </a:endParaRPr>
            </a:p>
          </p:txBody>
        </p:sp>
        <p:sp>
          <p:nvSpPr>
            <p:cNvPr id="29791" name="AutoShape 8"/>
            <p:cNvSpPr>
              <a:spLocks noChangeArrowheads="1"/>
            </p:cNvSpPr>
            <p:nvPr/>
          </p:nvSpPr>
          <p:spPr bwMode="auto">
            <a:xfrm rot="5400000">
              <a:off x="4400" y="672"/>
              <a:ext cx="192" cy="1392"/>
            </a:xfrm>
            <a:prstGeom prst="can">
              <a:avLst>
                <a:gd name="adj" fmla="val 43735"/>
              </a:avLst>
            </a:prstGeom>
            <a:solidFill>
              <a:schemeClr val="accent1"/>
            </a:solidFill>
            <a:ln w="12700">
              <a:solidFill>
                <a:schemeClr val="tx1"/>
              </a:solidFill>
              <a:round/>
              <a:headEnd/>
              <a:tailEnd/>
            </a:ln>
          </p:spPr>
          <p:txBody>
            <a:bodyPr wrap="none" anchor="ctr">
              <a:prstTxWarp prst="textNoShape">
                <a:avLst/>
              </a:prstTxWarp>
            </a:bodyPr>
            <a:lstStyle/>
            <a:p>
              <a:endParaRPr lang="en-US" dirty="0"/>
            </a:p>
          </p:txBody>
        </p:sp>
      </p:grpSp>
      <p:sp>
        <p:nvSpPr>
          <p:cNvPr id="29700" name="AutoShape 9"/>
          <p:cNvSpPr>
            <a:spLocks noChangeArrowheads="1"/>
          </p:cNvSpPr>
          <p:nvPr/>
        </p:nvSpPr>
        <p:spPr bwMode="auto">
          <a:xfrm rot="5400000">
            <a:off x="1041400" y="1511300"/>
            <a:ext cx="304800" cy="1143000"/>
          </a:xfrm>
          <a:prstGeom prst="can">
            <a:avLst>
              <a:gd name="adj" fmla="val 47899"/>
            </a:avLst>
          </a:prstGeom>
          <a:solidFill>
            <a:schemeClr val="accent1"/>
          </a:solidFill>
          <a:ln w="12700">
            <a:solidFill>
              <a:schemeClr val="tx1"/>
            </a:solidFill>
            <a:round/>
            <a:headEnd/>
            <a:tailEnd/>
          </a:ln>
        </p:spPr>
        <p:txBody>
          <a:bodyPr wrap="none" anchor="ctr">
            <a:prstTxWarp prst="textNoShape">
              <a:avLst/>
            </a:prstTxWarp>
          </a:bodyPr>
          <a:lstStyle/>
          <a:p>
            <a:endParaRPr lang="en-US" dirty="0"/>
          </a:p>
        </p:txBody>
      </p:sp>
      <p:sp>
        <p:nvSpPr>
          <p:cNvPr id="29701" name="Rectangle 10"/>
          <p:cNvSpPr>
            <a:spLocks noGrp="1" noChangeArrowheads="1"/>
          </p:cNvSpPr>
          <p:nvPr>
            <p:ph type="title"/>
          </p:nvPr>
        </p:nvSpPr>
        <p:spPr>
          <a:xfrm>
            <a:off x="381000" y="228600"/>
            <a:ext cx="8305800" cy="736600"/>
          </a:xfrm>
        </p:spPr>
        <p:txBody>
          <a:bodyPr/>
          <a:lstStyle/>
          <a:p>
            <a:r>
              <a:rPr lang="en-US" sz="2400" dirty="0">
                <a:ea typeface="ＭＳ Ｐゴシック" pitchFamily="-109" charset="-128"/>
                <a:cs typeface="ＭＳ Ｐゴシック" pitchFamily="-109" charset="-128"/>
              </a:rPr>
              <a:t>Several target options have been considered for WDM studies on NDCX II</a:t>
            </a:r>
            <a:endParaRPr lang="en-US" dirty="0">
              <a:ea typeface="ＭＳ Ｐゴシック" pitchFamily="-109" charset="-128"/>
              <a:cs typeface="ＭＳ Ｐゴシック" pitchFamily="-109" charset="-128"/>
            </a:endParaRPr>
          </a:p>
        </p:txBody>
      </p:sp>
      <p:sp>
        <p:nvSpPr>
          <p:cNvPr id="29702" name="Line 11"/>
          <p:cNvSpPr>
            <a:spLocks noChangeShapeType="1"/>
          </p:cNvSpPr>
          <p:nvPr/>
        </p:nvSpPr>
        <p:spPr bwMode="auto">
          <a:xfrm>
            <a:off x="4495800" y="1066800"/>
            <a:ext cx="0" cy="5334000"/>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29703" name="Line 12"/>
          <p:cNvSpPr>
            <a:spLocks noChangeShapeType="1"/>
          </p:cNvSpPr>
          <p:nvPr/>
        </p:nvSpPr>
        <p:spPr bwMode="auto">
          <a:xfrm>
            <a:off x="533400" y="3657600"/>
            <a:ext cx="8153400" cy="0"/>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29704" name="Line 13"/>
          <p:cNvSpPr>
            <a:spLocks noChangeShapeType="1"/>
          </p:cNvSpPr>
          <p:nvPr/>
        </p:nvSpPr>
        <p:spPr bwMode="auto">
          <a:xfrm flipH="1">
            <a:off x="1143000" y="2082800"/>
            <a:ext cx="228600"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29705" name="Text Box 14"/>
          <p:cNvSpPr txBox="1">
            <a:spLocks noChangeArrowheads="1"/>
          </p:cNvSpPr>
          <p:nvPr/>
        </p:nvSpPr>
        <p:spPr bwMode="auto">
          <a:xfrm>
            <a:off x="914400" y="3276600"/>
            <a:ext cx="2492375" cy="366713"/>
          </a:xfrm>
          <a:prstGeom prst="rect">
            <a:avLst/>
          </a:prstGeom>
          <a:noFill/>
          <a:ln w="12700">
            <a:noFill/>
            <a:miter lim="800000"/>
            <a:headEnd/>
            <a:tailEnd/>
          </a:ln>
        </p:spPr>
        <p:txBody>
          <a:bodyPr>
            <a:prstTxWarp prst="textNoShape">
              <a:avLst/>
            </a:prstTxWarp>
            <a:spAutoFit/>
          </a:bodyPr>
          <a:lstStyle/>
          <a:p>
            <a:pPr>
              <a:spcBef>
                <a:spcPct val="50000"/>
              </a:spcBef>
            </a:pPr>
            <a:r>
              <a:rPr lang="en-US" dirty="0">
                <a:solidFill>
                  <a:srgbClr val="0228FF"/>
                </a:solidFill>
              </a:rPr>
              <a:t>Solid planar targets</a:t>
            </a:r>
            <a:endParaRPr lang="en-US" dirty="0"/>
          </a:p>
        </p:txBody>
      </p:sp>
      <p:sp>
        <p:nvSpPr>
          <p:cNvPr id="29706" name="Line 15"/>
          <p:cNvSpPr>
            <a:spLocks noChangeShapeType="1"/>
          </p:cNvSpPr>
          <p:nvPr/>
        </p:nvSpPr>
        <p:spPr bwMode="auto">
          <a:xfrm>
            <a:off x="1358900" y="2768600"/>
            <a:ext cx="228600" cy="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29707" name="Line 16"/>
          <p:cNvSpPr>
            <a:spLocks noChangeShapeType="1"/>
          </p:cNvSpPr>
          <p:nvPr/>
        </p:nvSpPr>
        <p:spPr bwMode="auto">
          <a:xfrm flipH="1">
            <a:off x="1905000" y="2768600"/>
            <a:ext cx="228600" cy="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29708" name="Text Box 17"/>
          <p:cNvSpPr txBox="1">
            <a:spLocks noChangeArrowheads="1"/>
          </p:cNvSpPr>
          <p:nvPr/>
        </p:nvSpPr>
        <p:spPr bwMode="auto">
          <a:xfrm>
            <a:off x="1482725" y="2778125"/>
            <a:ext cx="696913" cy="366713"/>
          </a:xfrm>
          <a:prstGeom prst="rect">
            <a:avLst/>
          </a:prstGeom>
          <a:noFill/>
          <a:ln w="12700">
            <a:noFill/>
            <a:miter lim="800000"/>
            <a:headEnd/>
            <a:tailEnd/>
          </a:ln>
        </p:spPr>
        <p:txBody>
          <a:bodyPr wrap="none">
            <a:prstTxWarp prst="textNoShape">
              <a:avLst/>
            </a:prstTxWarp>
            <a:spAutoFit/>
          </a:bodyPr>
          <a:lstStyle/>
          <a:p>
            <a:r>
              <a:rPr lang="en-US" dirty="0"/>
              <a:t>3.5 </a:t>
            </a:r>
            <a:r>
              <a:rPr lang="en-US" dirty="0">
                <a:latin typeface="Symbol" pitchFamily="-109" charset="2"/>
                <a:sym typeface="Symbol" pitchFamily="-109" charset="2"/>
              </a:rPr>
              <a:t></a:t>
            </a:r>
          </a:p>
        </p:txBody>
      </p:sp>
      <p:sp>
        <p:nvSpPr>
          <p:cNvPr id="29709" name="Line 18"/>
          <p:cNvSpPr>
            <a:spLocks noChangeShapeType="1"/>
          </p:cNvSpPr>
          <p:nvPr/>
        </p:nvSpPr>
        <p:spPr bwMode="auto">
          <a:xfrm>
            <a:off x="1981200" y="1663700"/>
            <a:ext cx="0" cy="22860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29710" name="Line 19"/>
          <p:cNvSpPr>
            <a:spLocks noChangeShapeType="1"/>
          </p:cNvSpPr>
          <p:nvPr/>
        </p:nvSpPr>
        <p:spPr bwMode="auto">
          <a:xfrm flipV="1">
            <a:off x="1968500" y="2260600"/>
            <a:ext cx="0" cy="22860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29711" name="Text Box 20"/>
          <p:cNvSpPr txBox="1">
            <a:spLocks noChangeArrowheads="1"/>
          </p:cNvSpPr>
          <p:nvPr/>
        </p:nvSpPr>
        <p:spPr bwMode="auto">
          <a:xfrm>
            <a:off x="1981200" y="2257425"/>
            <a:ext cx="2343150" cy="366713"/>
          </a:xfrm>
          <a:prstGeom prst="rect">
            <a:avLst/>
          </a:prstGeom>
          <a:noFill/>
          <a:ln w="12700">
            <a:noFill/>
            <a:miter lim="800000"/>
            <a:headEnd/>
            <a:tailEnd/>
          </a:ln>
        </p:spPr>
        <p:txBody>
          <a:bodyPr wrap="none">
            <a:prstTxWarp prst="textNoShape">
              <a:avLst/>
            </a:prstTxWarp>
            <a:spAutoFit/>
          </a:bodyPr>
          <a:lstStyle/>
          <a:p>
            <a:r>
              <a:rPr lang="en-US" dirty="0"/>
              <a:t>1 mm spot diameter</a:t>
            </a:r>
          </a:p>
        </p:txBody>
      </p:sp>
      <p:sp>
        <p:nvSpPr>
          <p:cNvPr id="29712" name="Text Box 21"/>
          <p:cNvSpPr txBox="1">
            <a:spLocks noChangeArrowheads="1"/>
          </p:cNvSpPr>
          <p:nvPr/>
        </p:nvSpPr>
        <p:spPr bwMode="auto">
          <a:xfrm>
            <a:off x="5029200" y="3276600"/>
            <a:ext cx="3208338" cy="366713"/>
          </a:xfrm>
          <a:prstGeom prst="rect">
            <a:avLst/>
          </a:prstGeom>
          <a:noFill/>
          <a:ln w="12700">
            <a:noFill/>
            <a:miter lim="800000"/>
            <a:headEnd/>
            <a:tailEnd/>
          </a:ln>
        </p:spPr>
        <p:txBody>
          <a:bodyPr wrap="none">
            <a:prstTxWarp prst="textNoShape">
              <a:avLst/>
            </a:prstTxWarp>
            <a:spAutoFit/>
          </a:bodyPr>
          <a:lstStyle/>
          <a:p>
            <a:r>
              <a:rPr lang="en-US" dirty="0">
                <a:solidFill>
                  <a:srgbClr val="0228FF"/>
                </a:solidFill>
              </a:rPr>
              <a:t>Cylindrical "bubble" targets</a:t>
            </a:r>
            <a:endParaRPr lang="en-US" dirty="0"/>
          </a:p>
        </p:txBody>
      </p:sp>
      <p:sp>
        <p:nvSpPr>
          <p:cNvPr id="29713" name="Text Box 22"/>
          <p:cNvSpPr txBox="1">
            <a:spLocks noChangeArrowheads="1"/>
          </p:cNvSpPr>
          <p:nvPr/>
        </p:nvSpPr>
        <p:spPr bwMode="auto">
          <a:xfrm>
            <a:off x="6956425" y="1965325"/>
            <a:ext cx="1370013" cy="396875"/>
          </a:xfrm>
          <a:prstGeom prst="rect">
            <a:avLst/>
          </a:prstGeom>
          <a:noFill/>
          <a:ln w="12700">
            <a:noFill/>
            <a:miter lim="800000"/>
            <a:headEnd/>
            <a:tailEnd/>
          </a:ln>
        </p:spPr>
        <p:txBody>
          <a:bodyPr wrap="none">
            <a:prstTxWarp prst="textNoShape">
              <a:avLst/>
            </a:prstTxWarp>
            <a:spAutoFit/>
          </a:bodyPr>
          <a:lstStyle/>
          <a:p>
            <a:r>
              <a:rPr lang="en-US" sz="2000" dirty="0"/>
              <a:t>Ion beam </a:t>
            </a:r>
          </a:p>
        </p:txBody>
      </p:sp>
      <p:sp>
        <p:nvSpPr>
          <p:cNvPr id="29714" name="Line 23"/>
          <p:cNvSpPr>
            <a:spLocks noChangeShapeType="1"/>
          </p:cNvSpPr>
          <p:nvPr/>
        </p:nvSpPr>
        <p:spPr bwMode="auto">
          <a:xfrm flipH="1">
            <a:off x="5429250" y="2133600"/>
            <a:ext cx="228600"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29715" name="Line 24"/>
          <p:cNvSpPr>
            <a:spLocks noChangeShapeType="1"/>
          </p:cNvSpPr>
          <p:nvPr/>
        </p:nvSpPr>
        <p:spPr bwMode="auto">
          <a:xfrm flipH="1">
            <a:off x="6343650" y="2133600"/>
            <a:ext cx="609600"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29716" name="Line 25"/>
          <p:cNvSpPr>
            <a:spLocks noChangeShapeType="1"/>
          </p:cNvSpPr>
          <p:nvPr/>
        </p:nvSpPr>
        <p:spPr bwMode="auto">
          <a:xfrm>
            <a:off x="5581650" y="2895600"/>
            <a:ext cx="228600" cy="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29717" name="Line 26"/>
          <p:cNvSpPr>
            <a:spLocks noChangeShapeType="1"/>
          </p:cNvSpPr>
          <p:nvPr/>
        </p:nvSpPr>
        <p:spPr bwMode="auto">
          <a:xfrm flipH="1">
            <a:off x="6153150" y="2895600"/>
            <a:ext cx="228600" cy="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29718" name="Line 27"/>
          <p:cNvSpPr>
            <a:spLocks noChangeShapeType="1"/>
          </p:cNvSpPr>
          <p:nvPr/>
        </p:nvSpPr>
        <p:spPr bwMode="auto">
          <a:xfrm>
            <a:off x="6267450" y="1714500"/>
            <a:ext cx="0" cy="22860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29719" name="Line 28"/>
          <p:cNvSpPr>
            <a:spLocks noChangeShapeType="1"/>
          </p:cNvSpPr>
          <p:nvPr/>
        </p:nvSpPr>
        <p:spPr bwMode="auto">
          <a:xfrm flipV="1">
            <a:off x="6254750" y="2311400"/>
            <a:ext cx="0" cy="22860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29720" name="Text Box 29"/>
          <p:cNvSpPr txBox="1">
            <a:spLocks noChangeArrowheads="1"/>
          </p:cNvSpPr>
          <p:nvPr/>
        </p:nvSpPr>
        <p:spPr bwMode="auto">
          <a:xfrm>
            <a:off x="6267450" y="2257425"/>
            <a:ext cx="2343150" cy="366713"/>
          </a:xfrm>
          <a:prstGeom prst="rect">
            <a:avLst/>
          </a:prstGeom>
          <a:noFill/>
          <a:ln w="12700">
            <a:noFill/>
            <a:miter lim="800000"/>
            <a:headEnd/>
            <a:tailEnd/>
          </a:ln>
        </p:spPr>
        <p:txBody>
          <a:bodyPr wrap="none">
            <a:prstTxWarp prst="textNoShape">
              <a:avLst/>
            </a:prstTxWarp>
            <a:spAutoFit/>
          </a:bodyPr>
          <a:lstStyle/>
          <a:p>
            <a:r>
              <a:rPr lang="en-US" dirty="0"/>
              <a:t>1 mm spot diameter</a:t>
            </a:r>
          </a:p>
        </p:txBody>
      </p:sp>
      <p:sp>
        <p:nvSpPr>
          <p:cNvPr id="29721" name="Text Box 30"/>
          <p:cNvSpPr txBox="1">
            <a:spLocks noChangeArrowheads="1"/>
          </p:cNvSpPr>
          <p:nvPr/>
        </p:nvSpPr>
        <p:spPr bwMode="auto">
          <a:xfrm>
            <a:off x="5676900" y="2870200"/>
            <a:ext cx="696913" cy="366713"/>
          </a:xfrm>
          <a:prstGeom prst="rect">
            <a:avLst/>
          </a:prstGeom>
          <a:noFill/>
          <a:ln w="12700">
            <a:noFill/>
            <a:miter lim="800000"/>
            <a:headEnd/>
            <a:tailEnd/>
          </a:ln>
        </p:spPr>
        <p:txBody>
          <a:bodyPr wrap="none">
            <a:prstTxWarp prst="textNoShape">
              <a:avLst/>
            </a:prstTxWarp>
            <a:spAutoFit/>
          </a:bodyPr>
          <a:lstStyle/>
          <a:p>
            <a:r>
              <a:rPr lang="en-US" dirty="0"/>
              <a:t>3.5 </a:t>
            </a:r>
            <a:r>
              <a:rPr lang="en-US" dirty="0">
                <a:latin typeface="Symbol" pitchFamily="-109" charset="2"/>
                <a:sym typeface="Symbol" pitchFamily="-109" charset="2"/>
              </a:rPr>
              <a:t></a:t>
            </a:r>
          </a:p>
        </p:txBody>
      </p:sp>
      <p:sp>
        <p:nvSpPr>
          <p:cNvPr id="29722" name="Line 31"/>
          <p:cNvSpPr>
            <a:spLocks noChangeShapeType="1"/>
          </p:cNvSpPr>
          <p:nvPr/>
        </p:nvSpPr>
        <p:spPr bwMode="auto">
          <a:xfrm flipH="1" flipV="1">
            <a:off x="5334000" y="1600200"/>
            <a:ext cx="596900" cy="482600"/>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29723" name="Text Box 32"/>
          <p:cNvSpPr txBox="1">
            <a:spLocks noChangeArrowheads="1"/>
          </p:cNvSpPr>
          <p:nvPr/>
        </p:nvSpPr>
        <p:spPr bwMode="auto">
          <a:xfrm>
            <a:off x="4556125" y="1038225"/>
            <a:ext cx="1235075" cy="641350"/>
          </a:xfrm>
          <a:prstGeom prst="rect">
            <a:avLst/>
          </a:prstGeom>
          <a:noFill/>
          <a:ln w="12700">
            <a:noFill/>
            <a:miter lim="800000"/>
            <a:headEnd/>
            <a:tailEnd/>
          </a:ln>
        </p:spPr>
        <p:txBody>
          <a:bodyPr>
            <a:prstTxWarp prst="textNoShape">
              <a:avLst/>
            </a:prstTxWarp>
            <a:spAutoFit/>
          </a:bodyPr>
          <a:lstStyle/>
          <a:p>
            <a:r>
              <a:rPr lang="en-US" dirty="0"/>
              <a:t>&gt;6 </a:t>
            </a:r>
            <a:r>
              <a:rPr lang="en-US" dirty="0">
                <a:latin typeface="Symbol" pitchFamily="-109" charset="2"/>
                <a:sym typeface="Symbol" pitchFamily="-109" charset="2"/>
              </a:rPr>
              <a:t></a:t>
            </a:r>
            <a:r>
              <a:rPr lang="en-US" dirty="0"/>
              <a:t> hole diameter</a:t>
            </a:r>
          </a:p>
        </p:txBody>
      </p:sp>
      <p:sp>
        <p:nvSpPr>
          <p:cNvPr id="29724" name="Text Box 33"/>
          <p:cNvSpPr txBox="1">
            <a:spLocks noChangeArrowheads="1"/>
          </p:cNvSpPr>
          <p:nvPr/>
        </p:nvSpPr>
        <p:spPr bwMode="auto">
          <a:xfrm>
            <a:off x="777875" y="6034088"/>
            <a:ext cx="2851150" cy="366712"/>
          </a:xfrm>
          <a:prstGeom prst="rect">
            <a:avLst/>
          </a:prstGeom>
          <a:noFill/>
          <a:ln w="12700">
            <a:noFill/>
            <a:miter lim="800000"/>
            <a:headEnd/>
            <a:tailEnd/>
          </a:ln>
        </p:spPr>
        <p:txBody>
          <a:bodyPr wrap="none">
            <a:prstTxWarp prst="textNoShape">
              <a:avLst/>
            </a:prstTxWarp>
            <a:spAutoFit/>
          </a:bodyPr>
          <a:lstStyle/>
          <a:p>
            <a:r>
              <a:rPr lang="en-US" dirty="0">
                <a:solidFill>
                  <a:srgbClr val="0228FF"/>
                </a:solidFill>
              </a:rPr>
              <a:t>Spherical bubble targets</a:t>
            </a:r>
          </a:p>
        </p:txBody>
      </p:sp>
      <p:sp>
        <p:nvSpPr>
          <p:cNvPr id="29725" name="Rectangle 34"/>
          <p:cNvSpPr>
            <a:spLocks noChangeArrowheads="1"/>
          </p:cNvSpPr>
          <p:nvPr/>
        </p:nvSpPr>
        <p:spPr bwMode="auto">
          <a:xfrm>
            <a:off x="568325" y="4738688"/>
            <a:ext cx="3581400" cy="304800"/>
          </a:xfrm>
          <a:prstGeom prst="rect">
            <a:avLst/>
          </a:prstGeom>
          <a:solidFill>
            <a:schemeClr val="accent1"/>
          </a:solidFill>
          <a:ln w="12700">
            <a:solidFill>
              <a:schemeClr val="tx1"/>
            </a:solidFill>
            <a:miter lim="800000"/>
            <a:headEnd/>
            <a:tailEnd/>
          </a:ln>
        </p:spPr>
        <p:txBody>
          <a:bodyPr wrap="none" anchor="ctr">
            <a:prstTxWarp prst="textNoShape">
              <a:avLst/>
            </a:prstTxWarp>
          </a:bodyPr>
          <a:lstStyle/>
          <a:p>
            <a:pPr algn="ctr"/>
            <a:endParaRPr lang="en-US" sz="2000" dirty="0"/>
          </a:p>
        </p:txBody>
      </p:sp>
      <p:sp>
        <p:nvSpPr>
          <p:cNvPr id="29726" name="Text Box 35"/>
          <p:cNvSpPr txBox="1">
            <a:spLocks noChangeArrowheads="1"/>
          </p:cNvSpPr>
          <p:nvPr/>
        </p:nvSpPr>
        <p:spPr bwMode="auto">
          <a:xfrm>
            <a:off x="2705100" y="4722813"/>
            <a:ext cx="1370013" cy="396875"/>
          </a:xfrm>
          <a:prstGeom prst="rect">
            <a:avLst/>
          </a:prstGeom>
          <a:noFill/>
          <a:ln w="12700">
            <a:noFill/>
            <a:miter lim="800000"/>
            <a:headEnd/>
            <a:tailEnd/>
          </a:ln>
        </p:spPr>
        <p:txBody>
          <a:bodyPr wrap="none">
            <a:prstTxWarp prst="textNoShape">
              <a:avLst/>
            </a:prstTxWarp>
            <a:spAutoFit/>
          </a:bodyPr>
          <a:lstStyle/>
          <a:p>
            <a:r>
              <a:rPr lang="en-US" sz="2000" dirty="0"/>
              <a:t>Ion beam </a:t>
            </a:r>
          </a:p>
        </p:txBody>
      </p:sp>
      <p:sp>
        <p:nvSpPr>
          <p:cNvPr id="29727" name="Line 36"/>
          <p:cNvSpPr>
            <a:spLocks noChangeShapeType="1"/>
          </p:cNvSpPr>
          <p:nvPr/>
        </p:nvSpPr>
        <p:spPr bwMode="auto">
          <a:xfrm flipH="1">
            <a:off x="1177925" y="4891088"/>
            <a:ext cx="228600"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29728" name="Line 37"/>
          <p:cNvSpPr>
            <a:spLocks noChangeShapeType="1"/>
          </p:cNvSpPr>
          <p:nvPr/>
        </p:nvSpPr>
        <p:spPr bwMode="auto">
          <a:xfrm flipH="1">
            <a:off x="2092325" y="4891088"/>
            <a:ext cx="609600"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29729" name="Line 38"/>
          <p:cNvSpPr>
            <a:spLocks noChangeShapeType="1"/>
          </p:cNvSpPr>
          <p:nvPr/>
        </p:nvSpPr>
        <p:spPr bwMode="auto">
          <a:xfrm>
            <a:off x="1292225" y="5551488"/>
            <a:ext cx="228600" cy="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29730" name="Line 39"/>
          <p:cNvSpPr>
            <a:spLocks noChangeShapeType="1"/>
          </p:cNvSpPr>
          <p:nvPr/>
        </p:nvSpPr>
        <p:spPr bwMode="auto">
          <a:xfrm flipH="1">
            <a:off x="1914525" y="5551488"/>
            <a:ext cx="228600" cy="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29731" name="Line 40"/>
          <p:cNvSpPr>
            <a:spLocks noChangeShapeType="1"/>
          </p:cNvSpPr>
          <p:nvPr/>
        </p:nvSpPr>
        <p:spPr bwMode="auto">
          <a:xfrm>
            <a:off x="2016125" y="4471988"/>
            <a:ext cx="0" cy="22860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29732" name="Line 41"/>
          <p:cNvSpPr>
            <a:spLocks noChangeShapeType="1"/>
          </p:cNvSpPr>
          <p:nvPr/>
        </p:nvSpPr>
        <p:spPr bwMode="auto">
          <a:xfrm flipV="1">
            <a:off x="2003425" y="5068888"/>
            <a:ext cx="0" cy="22860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29733" name="Text Box 42"/>
          <p:cNvSpPr txBox="1">
            <a:spLocks noChangeArrowheads="1"/>
          </p:cNvSpPr>
          <p:nvPr/>
        </p:nvSpPr>
        <p:spPr bwMode="auto">
          <a:xfrm>
            <a:off x="2016125" y="5014913"/>
            <a:ext cx="2343150" cy="366712"/>
          </a:xfrm>
          <a:prstGeom prst="rect">
            <a:avLst/>
          </a:prstGeom>
          <a:noFill/>
          <a:ln w="12700">
            <a:noFill/>
            <a:miter lim="800000"/>
            <a:headEnd/>
            <a:tailEnd/>
          </a:ln>
        </p:spPr>
        <p:txBody>
          <a:bodyPr wrap="none">
            <a:prstTxWarp prst="textNoShape">
              <a:avLst/>
            </a:prstTxWarp>
            <a:spAutoFit/>
          </a:bodyPr>
          <a:lstStyle/>
          <a:p>
            <a:r>
              <a:rPr lang="en-US" dirty="0"/>
              <a:t>1 mm spot diameter</a:t>
            </a:r>
          </a:p>
        </p:txBody>
      </p:sp>
      <p:sp>
        <p:nvSpPr>
          <p:cNvPr id="29734" name="Text Box 43"/>
          <p:cNvSpPr txBox="1">
            <a:spLocks noChangeArrowheads="1"/>
          </p:cNvSpPr>
          <p:nvPr/>
        </p:nvSpPr>
        <p:spPr bwMode="auto">
          <a:xfrm>
            <a:off x="1387475" y="5526088"/>
            <a:ext cx="696913" cy="366712"/>
          </a:xfrm>
          <a:prstGeom prst="rect">
            <a:avLst/>
          </a:prstGeom>
          <a:noFill/>
          <a:ln w="12700">
            <a:noFill/>
            <a:miter lim="800000"/>
            <a:headEnd/>
            <a:tailEnd/>
          </a:ln>
        </p:spPr>
        <p:txBody>
          <a:bodyPr wrap="none">
            <a:prstTxWarp prst="textNoShape">
              <a:avLst/>
            </a:prstTxWarp>
            <a:spAutoFit/>
          </a:bodyPr>
          <a:lstStyle/>
          <a:p>
            <a:r>
              <a:rPr lang="en-US" dirty="0"/>
              <a:t>3.5 </a:t>
            </a:r>
            <a:r>
              <a:rPr lang="en-US" dirty="0">
                <a:latin typeface="Symbol" pitchFamily="-109" charset="2"/>
                <a:sym typeface="Symbol" pitchFamily="-109" charset="2"/>
              </a:rPr>
              <a:t></a:t>
            </a:r>
          </a:p>
        </p:txBody>
      </p:sp>
      <p:sp>
        <p:nvSpPr>
          <p:cNvPr id="29735" name="Line 44"/>
          <p:cNvSpPr>
            <a:spLocks noChangeShapeType="1"/>
          </p:cNvSpPr>
          <p:nvPr/>
        </p:nvSpPr>
        <p:spPr bwMode="auto">
          <a:xfrm flipH="1" flipV="1">
            <a:off x="1066800" y="4419600"/>
            <a:ext cx="596900" cy="482600"/>
          </a:xfrm>
          <a:prstGeom prst="line">
            <a:avLst/>
          </a:prstGeom>
          <a:noFill/>
          <a:ln w="12700">
            <a:solidFill>
              <a:schemeClr val="tx1"/>
            </a:solidFill>
            <a:round/>
            <a:headEnd/>
            <a:tailEnd/>
          </a:ln>
        </p:spPr>
        <p:txBody>
          <a:bodyPr wrap="none" anchor="ctr">
            <a:prstTxWarp prst="textNoShape">
              <a:avLst/>
            </a:prstTxWarp>
          </a:bodyPr>
          <a:lstStyle/>
          <a:p>
            <a:endParaRPr lang="en-US" dirty="0"/>
          </a:p>
        </p:txBody>
      </p:sp>
      <p:sp>
        <p:nvSpPr>
          <p:cNvPr id="29736" name="Text Box 45"/>
          <p:cNvSpPr txBox="1">
            <a:spLocks noChangeArrowheads="1"/>
          </p:cNvSpPr>
          <p:nvPr/>
        </p:nvSpPr>
        <p:spPr bwMode="auto">
          <a:xfrm>
            <a:off x="304800" y="3795713"/>
            <a:ext cx="1447800" cy="641350"/>
          </a:xfrm>
          <a:prstGeom prst="rect">
            <a:avLst/>
          </a:prstGeom>
          <a:noFill/>
          <a:ln w="12700">
            <a:noFill/>
            <a:miter lim="800000"/>
            <a:headEnd/>
            <a:tailEnd/>
          </a:ln>
        </p:spPr>
        <p:txBody>
          <a:bodyPr>
            <a:prstTxWarp prst="textNoShape">
              <a:avLst/>
            </a:prstTxWarp>
            <a:spAutoFit/>
          </a:bodyPr>
          <a:lstStyle/>
          <a:p>
            <a:r>
              <a:rPr lang="en-US" dirty="0"/>
              <a:t>1 </a:t>
            </a:r>
            <a:r>
              <a:rPr lang="en-US" dirty="0">
                <a:latin typeface="Symbol" pitchFamily="-109" charset="2"/>
                <a:sym typeface="Symbol" pitchFamily="-109" charset="2"/>
              </a:rPr>
              <a:t></a:t>
            </a:r>
            <a:r>
              <a:rPr lang="en-US" dirty="0"/>
              <a:t> bubble diameter</a:t>
            </a:r>
          </a:p>
        </p:txBody>
      </p:sp>
      <p:sp>
        <p:nvSpPr>
          <p:cNvPr id="29737" name="Rectangle 46"/>
          <p:cNvSpPr>
            <a:spLocks noChangeArrowheads="1"/>
          </p:cNvSpPr>
          <p:nvPr/>
        </p:nvSpPr>
        <p:spPr bwMode="auto">
          <a:xfrm>
            <a:off x="1600200" y="4267200"/>
            <a:ext cx="228600" cy="1295400"/>
          </a:xfrm>
          <a:prstGeom prst="rect">
            <a:avLst/>
          </a:prstGeom>
          <a:solidFill>
            <a:schemeClr val="accent2"/>
          </a:solidFill>
          <a:ln w="12700">
            <a:solidFill>
              <a:schemeClr val="tx1"/>
            </a:solidFill>
            <a:miter lim="800000"/>
            <a:headEnd/>
            <a:tailEnd/>
          </a:ln>
        </p:spPr>
        <p:txBody>
          <a:bodyPr wrap="none" anchor="ctr">
            <a:prstTxWarp prst="textNoShape">
              <a:avLst/>
            </a:prstTxWarp>
          </a:bodyPr>
          <a:lstStyle/>
          <a:p>
            <a:pPr algn="ctr"/>
            <a:endParaRPr lang="en-US" sz="2000" dirty="0">
              <a:solidFill>
                <a:srgbClr val="006B61"/>
              </a:solidFill>
            </a:endParaRPr>
          </a:p>
        </p:txBody>
      </p:sp>
      <p:sp>
        <p:nvSpPr>
          <p:cNvPr id="29738" name="Oval 47"/>
          <p:cNvSpPr>
            <a:spLocks noChangeArrowheads="1"/>
          </p:cNvSpPr>
          <p:nvPr/>
        </p:nvSpPr>
        <p:spPr bwMode="auto">
          <a:xfrm>
            <a:off x="1651000" y="4826000"/>
            <a:ext cx="152400" cy="1524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39" name="Text Box 48"/>
          <p:cNvSpPr txBox="1">
            <a:spLocks noChangeArrowheads="1"/>
          </p:cNvSpPr>
          <p:nvPr/>
        </p:nvSpPr>
        <p:spPr bwMode="auto">
          <a:xfrm>
            <a:off x="5257800" y="6019800"/>
            <a:ext cx="2368550" cy="366713"/>
          </a:xfrm>
          <a:prstGeom prst="rect">
            <a:avLst/>
          </a:prstGeom>
          <a:noFill/>
          <a:ln w="12700">
            <a:noFill/>
            <a:miter lim="800000"/>
            <a:headEnd/>
            <a:tailEnd/>
          </a:ln>
        </p:spPr>
        <p:txBody>
          <a:bodyPr wrap="none">
            <a:prstTxWarp prst="textNoShape">
              <a:avLst/>
            </a:prstTxWarp>
            <a:spAutoFit/>
          </a:bodyPr>
          <a:lstStyle/>
          <a:p>
            <a:r>
              <a:rPr lang="en-US" dirty="0">
                <a:solidFill>
                  <a:srgbClr val="0228FF"/>
                </a:solidFill>
              </a:rPr>
              <a:t>Foam planar targets</a:t>
            </a:r>
          </a:p>
        </p:txBody>
      </p:sp>
      <p:sp>
        <p:nvSpPr>
          <p:cNvPr id="29740" name="Rectangle 49"/>
          <p:cNvSpPr>
            <a:spLocks noChangeArrowheads="1"/>
          </p:cNvSpPr>
          <p:nvPr/>
        </p:nvSpPr>
        <p:spPr bwMode="auto">
          <a:xfrm>
            <a:off x="4911725" y="4676775"/>
            <a:ext cx="3581400" cy="304800"/>
          </a:xfrm>
          <a:prstGeom prst="rect">
            <a:avLst/>
          </a:prstGeom>
          <a:solidFill>
            <a:schemeClr val="accent1"/>
          </a:solidFill>
          <a:ln w="12700">
            <a:solidFill>
              <a:schemeClr val="tx1"/>
            </a:solidFill>
            <a:miter lim="800000"/>
            <a:headEnd/>
            <a:tailEnd/>
          </a:ln>
        </p:spPr>
        <p:txBody>
          <a:bodyPr wrap="none" anchor="ctr">
            <a:prstTxWarp prst="textNoShape">
              <a:avLst/>
            </a:prstTxWarp>
          </a:bodyPr>
          <a:lstStyle/>
          <a:p>
            <a:pPr algn="ctr"/>
            <a:endParaRPr lang="en-US" sz="2000" dirty="0"/>
          </a:p>
        </p:txBody>
      </p:sp>
      <p:sp>
        <p:nvSpPr>
          <p:cNvPr id="29741" name="Text Box 50"/>
          <p:cNvSpPr txBox="1">
            <a:spLocks noChangeArrowheads="1"/>
          </p:cNvSpPr>
          <p:nvPr/>
        </p:nvSpPr>
        <p:spPr bwMode="auto">
          <a:xfrm>
            <a:off x="7048500" y="4660900"/>
            <a:ext cx="1370013" cy="396875"/>
          </a:xfrm>
          <a:prstGeom prst="rect">
            <a:avLst/>
          </a:prstGeom>
          <a:noFill/>
          <a:ln w="12700">
            <a:noFill/>
            <a:miter lim="800000"/>
            <a:headEnd/>
            <a:tailEnd/>
          </a:ln>
        </p:spPr>
        <p:txBody>
          <a:bodyPr wrap="none">
            <a:prstTxWarp prst="textNoShape">
              <a:avLst/>
            </a:prstTxWarp>
            <a:spAutoFit/>
          </a:bodyPr>
          <a:lstStyle/>
          <a:p>
            <a:r>
              <a:rPr lang="en-US" sz="2000" dirty="0"/>
              <a:t>Ion beam </a:t>
            </a:r>
          </a:p>
        </p:txBody>
      </p:sp>
      <p:sp>
        <p:nvSpPr>
          <p:cNvPr id="29742" name="Line 51"/>
          <p:cNvSpPr>
            <a:spLocks noChangeShapeType="1"/>
          </p:cNvSpPr>
          <p:nvPr/>
        </p:nvSpPr>
        <p:spPr bwMode="auto">
          <a:xfrm flipH="1">
            <a:off x="4953000" y="4800600"/>
            <a:ext cx="228600"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29743" name="Line 52"/>
          <p:cNvSpPr>
            <a:spLocks noChangeShapeType="1"/>
          </p:cNvSpPr>
          <p:nvPr/>
        </p:nvSpPr>
        <p:spPr bwMode="auto">
          <a:xfrm flipH="1">
            <a:off x="6435725" y="4829175"/>
            <a:ext cx="609600"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29744" name="Line 53"/>
          <p:cNvSpPr>
            <a:spLocks noChangeShapeType="1"/>
          </p:cNvSpPr>
          <p:nvPr/>
        </p:nvSpPr>
        <p:spPr bwMode="auto">
          <a:xfrm>
            <a:off x="5029200" y="5486400"/>
            <a:ext cx="228600" cy="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29745" name="Line 54"/>
          <p:cNvSpPr>
            <a:spLocks noChangeShapeType="1"/>
          </p:cNvSpPr>
          <p:nvPr/>
        </p:nvSpPr>
        <p:spPr bwMode="auto">
          <a:xfrm flipH="1">
            <a:off x="6248400" y="5486400"/>
            <a:ext cx="228600" cy="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29746" name="Line 55"/>
          <p:cNvSpPr>
            <a:spLocks noChangeShapeType="1"/>
          </p:cNvSpPr>
          <p:nvPr/>
        </p:nvSpPr>
        <p:spPr bwMode="auto">
          <a:xfrm>
            <a:off x="6359525" y="4410075"/>
            <a:ext cx="0" cy="22860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29747" name="Line 56"/>
          <p:cNvSpPr>
            <a:spLocks noChangeShapeType="1"/>
          </p:cNvSpPr>
          <p:nvPr/>
        </p:nvSpPr>
        <p:spPr bwMode="auto">
          <a:xfrm flipV="1">
            <a:off x="6346825" y="5006975"/>
            <a:ext cx="0" cy="22860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29748" name="Text Box 57"/>
          <p:cNvSpPr txBox="1">
            <a:spLocks noChangeArrowheads="1"/>
          </p:cNvSpPr>
          <p:nvPr/>
        </p:nvSpPr>
        <p:spPr bwMode="auto">
          <a:xfrm>
            <a:off x="6359525" y="4953000"/>
            <a:ext cx="2343150" cy="366713"/>
          </a:xfrm>
          <a:prstGeom prst="rect">
            <a:avLst/>
          </a:prstGeom>
          <a:noFill/>
          <a:ln w="12700">
            <a:noFill/>
            <a:miter lim="800000"/>
            <a:headEnd/>
            <a:tailEnd/>
          </a:ln>
        </p:spPr>
        <p:txBody>
          <a:bodyPr wrap="none">
            <a:prstTxWarp prst="textNoShape">
              <a:avLst/>
            </a:prstTxWarp>
            <a:spAutoFit/>
          </a:bodyPr>
          <a:lstStyle/>
          <a:p>
            <a:r>
              <a:rPr lang="en-US" dirty="0"/>
              <a:t>1 mm spot diameter</a:t>
            </a:r>
          </a:p>
        </p:txBody>
      </p:sp>
      <p:sp>
        <p:nvSpPr>
          <p:cNvPr id="29749" name="Text Box 58"/>
          <p:cNvSpPr txBox="1">
            <a:spLocks noChangeArrowheads="1"/>
          </p:cNvSpPr>
          <p:nvPr/>
        </p:nvSpPr>
        <p:spPr bwMode="auto">
          <a:xfrm>
            <a:off x="4876800" y="5486400"/>
            <a:ext cx="2305050" cy="641350"/>
          </a:xfrm>
          <a:prstGeom prst="rect">
            <a:avLst/>
          </a:prstGeom>
          <a:noFill/>
          <a:ln w="12700">
            <a:noFill/>
            <a:miter lim="800000"/>
            <a:headEnd/>
            <a:tailEnd/>
          </a:ln>
        </p:spPr>
        <p:txBody>
          <a:bodyPr>
            <a:prstTxWarp prst="textNoShape">
              <a:avLst/>
            </a:prstTxWarp>
            <a:spAutoFit/>
          </a:bodyPr>
          <a:lstStyle/>
          <a:p>
            <a:r>
              <a:rPr lang="en-US" dirty="0"/>
              <a:t>          35 </a:t>
            </a:r>
            <a:r>
              <a:rPr lang="en-US" dirty="0">
                <a:latin typeface="Symbol" pitchFamily="-109" charset="2"/>
                <a:sym typeface="Symbol" pitchFamily="-109" charset="2"/>
              </a:rPr>
              <a:t></a:t>
            </a:r>
          </a:p>
          <a:p>
            <a:r>
              <a:rPr lang="en-US" dirty="0">
                <a:latin typeface="Symbol" pitchFamily="-109" charset="2"/>
                <a:sym typeface="Symbol" pitchFamily="-109" charset="2"/>
              </a:rPr>
              <a:t></a:t>
            </a:r>
            <a:r>
              <a:rPr lang="en-US" dirty="0"/>
              <a:t>for 10% foam</a:t>
            </a:r>
            <a:r>
              <a:rPr lang="en-US" dirty="0">
                <a:latin typeface="Symbol" pitchFamily="-109" charset="2"/>
                <a:sym typeface="Symbol" pitchFamily="-109" charset="2"/>
              </a:rPr>
              <a:t></a:t>
            </a:r>
          </a:p>
        </p:txBody>
      </p:sp>
      <p:sp>
        <p:nvSpPr>
          <p:cNvPr id="29750" name="Rectangle 59"/>
          <p:cNvSpPr>
            <a:spLocks noChangeArrowheads="1"/>
          </p:cNvSpPr>
          <p:nvPr/>
        </p:nvSpPr>
        <p:spPr bwMode="auto">
          <a:xfrm>
            <a:off x="5334000" y="4205288"/>
            <a:ext cx="838200" cy="1295400"/>
          </a:xfrm>
          <a:prstGeom prst="rect">
            <a:avLst/>
          </a:prstGeom>
          <a:solidFill>
            <a:schemeClr val="accent2"/>
          </a:solidFill>
          <a:ln w="12700">
            <a:solidFill>
              <a:schemeClr val="tx1"/>
            </a:solidFill>
            <a:miter lim="800000"/>
            <a:headEnd/>
            <a:tailEnd/>
          </a:ln>
        </p:spPr>
        <p:txBody>
          <a:bodyPr wrap="none" anchor="ctr">
            <a:prstTxWarp prst="textNoShape">
              <a:avLst/>
            </a:prstTxWarp>
          </a:bodyPr>
          <a:lstStyle/>
          <a:p>
            <a:pPr algn="ctr"/>
            <a:endParaRPr lang="en-US" sz="2000" dirty="0">
              <a:solidFill>
                <a:srgbClr val="006B61"/>
              </a:solidFill>
            </a:endParaRPr>
          </a:p>
        </p:txBody>
      </p:sp>
      <p:sp>
        <p:nvSpPr>
          <p:cNvPr id="29751" name="Oval 60"/>
          <p:cNvSpPr>
            <a:spLocks noChangeArrowheads="1"/>
          </p:cNvSpPr>
          <p:nvPr/>
        </p:nvSpPr>
        <p:spPr bwMode="auto">
          <a:xfrm>
            <a:off x="5943600" y="4267200"/>
            <a:ext cx="152400" cy="1524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52" name="Oval 61"/>
          <p:cNvSpPr>
            <a:spLocks noChangeArrowheads="1"/>
          </p:cNvSpPr>
          <p:nvPr/>
        </p:nvSpPr>
        <p:spPr bwMode="auto">
          <a:xfrm>
            <a:off x="5562600" y="4267200"/>
            <a:ext cx="152400" cy="1524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53" name="Oval 62"/>
          <p:cNvSpPr>
            <a:spLocks noChangeArrowheads="1"/>
          </p:cNvSpPr>
          <p:nvPr/>
        </p:nvSpPr>
        <p:spPr bwMode="auto">
          <a:xfrm>
            <a:off x="5867400" y="4953000"/>
            <a:ext cx="152400" cy="1524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54" name="Oval 63"/>
          <p:cNvSpPr>
            <a:spLocks noChangeArrowheads="1"/>
          </p:cNvSpPr>
          <p:nvPr/>
        </p:nvSpPr>
        <p:spPr bwMode="auto">
          <a:xfrm>
            <a:off x="6019800" y="5257800"/>
            <a:ext cx="152400" cy="1524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55" name="Oval 64"/>
          <p:cNvSpPr>
            <a:spLocks noChangeArrowheads="1"/>
          </p:cNvSpPr>
          <p:nvPr/>
        </p:nvSpPr>
        <p:spPr bwMode="auto">
          <a:xfrm>
            <a:off x="5486400" y="5105400"/>
            <a:ext cx="152400" cy="1524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56" name="Oval 65"/>
          <p:cNvSpPr>
            <a:spLocks noChangeArrowheads="1"/>
          </p:cNvSpPr>
          <p:nvPr/>
        </p:nvSpPr>
        <p:spPr bwMode="auto">
          <a:xfrm>
            <a:off x="5372100" y="4419600"/>
            <a:ext cx="152400" cy="1524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57" name="Oval 66"/>
          <p:cNvSpPr>
            <a:spLocks noChangeArrowheads="1"/>
          </p:cNvSpPr>
          <p:nvPr/>
        </p:nvSpPr>
        <p:spPr bwMode="auto">
          <a:xfrm>
            <a:off x="5792788" y="4622800"/>
            <a:ext cx="125412" cy="1397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58" name="Oval 67"/>
          <p:cNvSpPr>
            <a:spLocks noChangeArrowheads="1"/>
          </p:cNvSpPr>
          <p:nvPr/>
        </p:nvSpPr>
        <p:spPr bwMode="auto">
          <a:xfrm>
            <a:off x="5715000" y="5257800"/>
            <a:ext cx="152400" cy="1524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59" name="Oval 68"/>
          <p:cNvSpPr>
            <a:spLocks noChangeArrowheads="1"/>
          </p:cNvSpPr>
          <p:nvPr/>
        </p:nvSpPr>
        <p:spPr bwMode="auto">
          <a:xfrm>
            <a:off x="6019800" y="4724400"/>
            <a:ext cx="152400" cy="1524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60" name="Oval 69"/>
          <p:cNvSpPr>
            <a:spLocks noChangeArrowheads="1"/>
          </p:cNvSpPr>
          <p:nvPr/>
        </p:nvSpPr>
        <p:spPr bwMode="auto">
          <a:xfrm>
            <a:off x="5410200" y="4876800"/>
            <a:ext cx="152400" cy="1524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61" name="Oval 70"/>
          <p:cNvSpPr>
            <a:spLocks noChangeArrowheads="1"/>
          </p:cNvSpPr>
          <p:nvPr/>
        </p:nvSpPr>
        <p:spPr bwMode="auto">
          <a:xfrm>
            <a:off x="5613400" y="4584700"/>
            <a:ext cx="152400" cy="1524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62" name="Oval 71"/>
          <p:cNvSpPr>
            <a:spLocks noChangeArrowheads="1"/>
          </p:cNvSpPr>
          <p:nvPr/>
        </p:nvSpPr>
        <p:spPr bwMode="auto">
          <a:xfrm>
            <a:off x="5638800" y="5029200"/>
            <a:ext cx="76200" cy="762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63" name="Oval 72"/>
          <p:cNvSpPr>
            <a:spLocks noChangeArrowheads="1"/>
          </p:cNvSpPr>
          <p:nvPr/>
        </p:nvSpPr>
        <p:spPr bwMode="auto">
          <a:xfrm>
            <a:off x="5486400" y="4343400"/>
            <a:ext cx="76200" cy="762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64" name="Oval 73"/>
          <p:cNvSpPr>
            <a:spLocks noChangeArrowheads="1"/>
          </p:cNvSpPr>
          <p:nvPr/>
        </p:nvSpPr>
        <p:spPr bwMode="auto">
          <a:xfrm>
            <a:off x="6096000" y="5257800"/>
            <a:ext cx="76200" cy="762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65" name="Oval 74"/>
          <p:cNvSpPr>
            <a:spLocks noChangeArrowheads="1"/>
          </p:cNvSpPr>
          <p:nvPr/>
        </p:nvSpPr>
        <p:spPr bwMode="auto">
          <a:xfrm>
            <a:off x="5562600" y="4724400"/>
            <a:ext cx="76200" cy="762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66" name="Oval 75"/>
          <p:cNvSpPr>
            <a:spLocks noChangeArrowheads="1"/>
          </p:cNvSpPr>
          <p:nvPr/>
        </p:nvSpPr>
        <p:spPr bwMode="auto">
          <a:xfrm>
            <a:off x="5486400" y="5334000"/>
            <a:ext cx="76200" cy="762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67" name="Oval 76"/>
          <p:cNvSpPr>
            <a:spLocks noChangeArrowheads="1"/>
          </p:cNvSpPr>
          <p:nvPr/>
        </p:nvSpPr>
        <p:spPr bwMode="auto">
          <a:xfrm>
            <a:off x="6019800" y="4495800"/>
            <a:ext cx="76200" cy="762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68" name="Oval 77"/>
          <p:cNvSpPr>
            <a:spLocks noChangeArrowheads="1"/>
          </p:cNvSpPr>
          <p:nvPr/>
        </p:nvSpPr>
        <p:spPr bwMode="auto">
          <a:xfrm>
            <a:off x="5791200" y="4267200"/>
            <a:ext cx="76200" cy="762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69" name="Oval 78"/>
          <p:cNvSpPr>
            <a:spLocks noChangeArrowheads="1"/>
          </p:cNvSpPr>
          <p:nvPr/>
        </p:nvSpPr>
        <p:spPr bwMode="auto">
          <a:xfrm>
            <a:off x="5867400" y="5181600"/>
            <a:ext cx="76200" cy="762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70" name="Oval 79"/>
          <p:cNvSpPr>
            <a:spLocks noChangeArrowheads="1"/>
          </p:cNvSpPr>
          <p:nvPr/>
        </p:nvSpPr>
        <p:spPr bwMode="auto">
          <a:xfrm>
            <a:off x="5715000" y="4419600"/>
            <a:ext cx="152400" cy="1524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71" name="Oval 80"/>
          <p:cNvSpPr>
            <a:spLocks noChangeArrowheads="1"/>
          </p:cNvSpPr>
          <p:nvPr/>
        </p:nvSpPr>
        <p:spPr bwMode="auto">
          <a:xfrm>
            <a:off x="5970588" y="4572000"/>
            <a:ext cx="125412" cy="1397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72" name="Oval 81"/>
          <p:cNvSpPr>
            <a:spLocks noChangeArrowheads="1"/>
          </p:cNvSpPr>
          <p:nvPr/>
        </p:nvSpPr>
        <p:spPr bwMode="auto">
          <a:xfrm>
            <a:off x="5410200" y="4660900"/>
            <a:ext cx="125413" cy="139700"/>
          </a:xfrm>
          <a:prstGeom prst="ellipse">
            <a:avLst/>
          </a:prstGeom>
          <a:solidFill>
            <a:srgbClr val="D2FDCB"/>
          </a:solidFill>
          <a:ln w="12700">
            <a:solidFill>
              <a:schemeClr val="tx1"/>
            </a:solidFill>
            <a:round/>
            <a:headEnd/>
            <a:tailEnd/>
          </a:ln>
        </p:spPr>
        <p:txBody>
          <a:bodyPr wrap="none" anchor="ctr">
            <a:prstTxWarp prst="textNoShape">
              <a:avLst/>
            </a:prstTxWarp>
          </a:bodyPr>
          <a:lstStyle/>
          <a:p>
            <a:pPr algn="ctr"/>
            <a:endParaRPr lang="en-US" dirty="0"/>
          </a:p>
        </p:txBody>
      </p:sp>
      <p:sp>
        <p:nvSpPr>
          <p:cNvPr id="29773" name="Oval 82"/>
          <p:cNvSpPr>
            <a:spLocks noChangeArrowheads="1"/>
          </p:cNvSpPr>
          <p:nvPr/>
        </p:nvSpPr>
        <p:spPr bwMode="auto">
          <a:xfrm>
            <a:off x="6019800" y="5080000"/>
            <a:ext cx="125413" cy="1397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74" name="Oval 83"/>
          <p:cNvSpPr>
            <a:spLocks noChangeArrowheads="1"/>
          </p:cNvSpPr>
          <p:nvPr/>
        </p:nvSpPr>
        <p:spPr bwMode="auto">
          <a:xfrm>
            <a:off x="5676900" y="4813300"/>
            <a:ext cx="125413" cy="1397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75" name="Oval 84"/>
          <p:cNvSpPr>
            <a:spLocks noChangeArrowheads="1"/>
          </p:cNvSpPr>
          <p:nvPr/>
        </p:nvSpPr>
        <p:spPr bwMode="auto">
          <a:xfrm>
            <a:off x="6019800" y="4876800"/>
            <a:ext cx="76200" cy="762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76" name="Text Box 85"/>
          <p:cNvSpPr txBox="1">
            <a:spLocks noChangeArrowheads="1"/>
          </p:cNvSpPr>
          <p:nvPr/>
        </p:nvSpPr>
        <p:spPr bwMode="auto">
          <a:xfrm>
            <a:off x="6781800" y="3810000"/>
            <a:ext cx="2057400" cy="654050"/>
          </a:xfrm>
          <a:prstGeom prst="rect">
            <a:avLst/>
          </a:prstGeom>
          <a:noFill/>
          <a:ln w="12700">
            <a:solidFill>
              <a:schemeClr val="tx1"/>
            </a:solidFill>
            <a:miter lim="800000"/>
            <a:headEnd/>
            <a:tailEnd/>
          </a:ln>
        </p:spPr>
        <p:txBody>
          <a:bodyPr>
            <a:prstTxWarp prst="textNoShape">
              <a:avLst/>
            </a:prstTxWarp>
            <a:spAutoFit/>
          </a:bodyPr>
          <a:lstStyle/>
          <a:p>
            <a:r>
              <a:rPr lang="en-US" dirty="0"/>
              <a:t>Foam densities        ~ few % to solid</a:t>
            </a:r>
          </a:p>
        </p:txBody>
      </p:sp>
      <p:sp>
        <p:nvSpPr>
          <p:cNvPr id="29777" name="Text Box 86"/>
          <p:cNvSpPr txBox="1">
            <a:spLocks noChangeArrowheads="1"/>
          </p:cNvSpPr>
          <p:nvPr/>
        </p:nvSpPr>
        <p:spPr bwMode="auto">
          <a:xfrm>
            <a:off x="7239000" y="5410200"/>
            <a:ext cx="1611313" cy="654050"/>
          </a:xfrm>
          <a:prstGeom prst="rect">
            <a:avLst/>
          </a:prstGeom>
          <a:noFill/>
          <a:ln w="12700">
            <a:solidFill>
              <a:schemeClr val="tx1"/>
            </a:solidFill>
            <a:miter lim="800000"/>
            <a:headEnd/>
            <a:tailEnd/>
          </a:ln>
        </p:spPr>
        <p:txBody>
          <a:bodyPr wrap="none">
            <a:prstTxWarp prst="textNoShape">
              <a:avLst/>
            </a:prstTxWarp>
            <a:spAutoFit/>
          </a:bodyPr>
          <a:lstStyle/>
          <a:p>
            <a:r>
              <a:rPr lang="en-US" dirty="0"/>
              <a:t>Pore size</a:t>
            </a:r>
          </a:p>
          <a:p>
            <a:r>
              <a:rPr lang="en-US" dirty="0"/>
              <a:t>~ nm to ~ </a:t>
            </a:r>
            <a:r>
              <a:rPr lang="en-US" dirty="0">
                <a:latin typeface="Symbol" pitchFamily="-109" charset="2"/>
                <a:sym typeface="Symbol" pitchFamily="-109" charset="2"/>
              </a:rPr>
              <a:t></a:t>
            </a:r>
            <a:r>
              <a:rPr lang="en-US" dirty="0"/>
              <a:t>m</a:t>
            </a:r>
          </a:p>
        </p:txBody>
      </p:sp>
      <p:sp>
        <p:nvSpPr>
          <p:cNvPr id="29778" name="Oval 87"/>
          <p:cNvSpPr>
            <a:spLocks noChangeArrowheads="1"/>
          </p:cNvSpPr>
          <p:nvPr/>
        </p:nvSpPr>
        <p:spPr bwMode="auto">
          <a:xfrm>
            <a:off x="5346700" y="4572000"/>
            <a:ext cx="76200" cy="762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79" name="Oval 88"/>
          <p:cNvSpPr>
            <a:spLocks noChangeArrowheads="1"/>
          </p:cNvSpPr>
          <p:nvPr/>
        </p:nvSpPr>
        <p:spPr bwMode="auto">
          <a:xfrm>
            <a:off x="5791200" y="4775200"/>
            <a:ext cx="125413" cy="139700"/>
          </a:xfrm>
          <a:prstGeom prst="ellipse">
            <a:avLst/>
          </a:prstGeom>
          <a:solidFill>
            <a:srgbClr val="D2FDCB"/>
          </a:solidFill>
          <a:ln w="12700">
            <a:solidFill>
              <a:schemeClr val="tx1"/>
            </a:solidFill>
            <a:round/>
            <a:headEnd/>
            <a:tailEnd/>
          </a:ln>
        </p:spPr>
        <p:txBody>
          <a:bodyPr wrap="none" anchor="ctr">
            <a:prstTxWarp prst="textNoShape">
              <a:avLst/>
            </a:prstTxWarp>
          </a:bodyPr>
          <a:lstStyle/>
          <a:p>
            <a:endParaRPr lang="en-US" dirty="0"/>
          </a:p>
        </p:txBody>
      </p:sp>
      <p:sp>
        <p:nvSpPr>
          <p:cNvPr id="29780" name="AutoShape 89"/>
          <p:cNvSpPr>
            <a:spLocks noChangeArrowheads="1"/>
          </p:cNvSpPr>
          <p:nvPr/>
        </p:nvSpPr>
        <p:spPr bwMode="auto">
          <a:xfrm rot="5400000">
            <a:off x="1054100" y="1917700"/>
            <a:ext cx="1447800" cy="304800"/>
          </a:xfrm>
          <a:prstGeom prst="can">
            <a:avLst>
              <a:gd name="adj" fmla="val 42185"/>
            </a:avLst>
          </a:prstGeom>
          <a:solidFill>
            <a:srgbClr val="00AE00"/>
          </a:solidFill>
          <a:ln w="12700">
            <a:solidFill>
              <a:schemeClr val="tx1"/>
            </a:solidFill>
            <a:round/>
            <a:headEnd/>
            <a:tailEnd/>
          </a:ln>
        </p:spPr>
        <p:txBody>
          <a:bodyPr rot="10800000" vert="eaVert" wrap="none" anchor="ctr">
            <a:prstTxWarp prst="textNoShape">
              <a:avLst/>
            </a:prstTxWarp>
          </a:bodyPr>
          <a:lstStyle/>
          <a:p>
            <a:pPr algn="ctr"/>
            <a:endParaRPr lang="en-US" dirty="0">
              <a:solidFill>
                <a:srgbClr val="00AE00"/>
              </a:solidFill>
            </a:endParaRPr>
          </a:p>
        </p:txBody>
      </p:sp>
      <p:sp>
        <p:nvSpPr>
          <p:cNvPr id="29781" name="AutoShape 90"/>
          <p:cNvSpPr>
            <a:spLocks noChangeArrowheads="1"/>
          </p:cNvSpPr>
          <p:nvPr/>
        </p:nvSpPr>
        <p:spPr bwMode="auto">
          <a:xfrm rot="5400000">
            <a:off x="2781300" y="977900"/>
            <a:ext cx="304800" cy="2209800"/>
          </a:xfrm>
          <a:prstGeom prst="can">
            <a:avLst>
              <a:gd name="adj" fmla="val 43735"/>
            </a:avLst>
          </a:prstGeom>
          <a:solidFill>
            <a:schemeClr val="accent1"/>
          </a:solidFill>
          <a:ln w="12700">
            <a:solidFill>
              <a:schemeClr val="tx1"/>
            </a:solidFill>
            <a:round/>
            <a:headEnd/>
            <a:tailEnd/>
          </a:ln>
        </p:spPr>
        <p:txBody>
          <a:bodyPr wrap="none" anchor="ctr">
            <a:prstTxWarp prst="textNoShape">
              <a:avLst/>
            </a:prstTxWarp>
          </a:bodyPr>
          <a:lstStyle/>
          <a:p>
            <a:endParaRPr lang="en-US" dirty="0"/>
          </a:p>
        </p:txBody>
      </p:sp>
      <p:sp>
        <p:nvSpPr>
          <p:cNvPr id="29782" name="Text Box 91"/>
          <p:cNvSpPr txBox="1">
            <a:spLocks noChangeArrowheads="1"/>
          </p:cNvSpPr>
          <p:nvPr/>
        </p:nvSpPr>
        <p:spPr bwMode="auto">
          <a:xfrm>
            <a:off x="2670175" y="1914525"/>
            <a:ext cx="1370013" cy="396875"/>
          </a:xfrm>
          <a:prstGeom prst="rect">
            <a:avLst/>
          </a:prstGeom>
          <a:noFill/>
          <a:ln w="12700">
            <a:noFill/>
            <a:miter lim="800000"/>
            <a:headEnd/>
            <a:tailEnd/>
          </a:ln>
        </p:spPr>
        <p:txBody>
          <a:bodyPr wrap="none">
            <a:prstTxWarp prst="textNoShape">
              <a:avLst/>
            </a:prstTxWarp>
            <a:spAutoFit/>
          </a:bodyPr>
          <a:lstStyle/>
          <a:p>
            <a:r>
              <a:rPr lang="en-US" sz="2000" dirty="0"/>
              <a:t>Ion beam </a:t>
            </a:r>
          </a:p>
        </p:txBody>
      </p:sp>
      <p:sp>
        <p:nvSpPr>
          <p:cNvPr id="29783" name="Line 92"/>
          <p:cNvSpPr>
            <a:spLocks noChangeShapeType="1"/>
          </p:cNvSpPr>
          <p:nvPr/>
        </p:nvSpPr>
        <p:spPr bwMode="auto">
          <a:xfrm flipH="1">
            <a:off x="2057400" y="2082800"/>
            <a:ext cx="609600"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29784" name="Text Box 93"/>
          <p:cNvSpPr txBox="1">
            <a:spLocks noChangeArrowheads="1"/>
          </p:cNvSpPr>
          <p:nvPr/>
        </p:nvSpPr>
        <p:spPr bwMode="auto">
          <a:xfrm>
            <a:off x="2438400" y="2667000"/>
            <a:ext cx="2089150" cy="641350"/>
          </a:xfrm>
          <a:prstGeom prst="rect">
            <a:avLst/>
          </a:prstGeom>
          <a:noFill/>
          <a:ln w="12700">
            <a:noFill/>
            <a:miter lim="800000"/>
            <a:headEnd/>
            <a:tailEnd/>
          </a:ln>
        </p:spPr>
        <p:txBody>
          <a:bodyPr wrap="none">
            <a:prstTxWarp prst="textNoShape">
              <a:avLst/>
            </a:prstTxWarp>
            <a:spAutoFit/>
          </a:bodyPr>
          <a:lstStyle/>
          <a:p>
            <a:r>
              <a:rPr lang="en-US" dirty="0">
                <a:solidFill>
                  <a:srgbClr val="00279F"/>
                </a:solidFill>
                <a:latin typeface="Arial" pitchFamily="-109" charset="0"/>
              </a:rPr>
              <a:t>Expected regime:</a:t>
            </a:r>
          </a:p>
          <a:p>
            <a:r>
              <a:rPr lang="en-US" dirty="0">
                <a:solidFill>
                  <a:srgbClr val="00279F"/>
                </a:solidFill>
                <a:latin typeface="Arial" pitchFamily="-109" charset="0"/>
              </a:rPr>
              <a:t>~1.2 eV, 0.2 Mbar</a:t>
            </a:r>
            <a:endParaRPr lang="en-US" sz="2400" dirty="0">
              <a:solidFill>
                <a:srgbClr val="00279F"/>
              </a:solidFill>
              <a:latin typeface="Arial" pitchFamily="-109" charset="0"/>
            </a:endParaRPr>
          </a:p>
        </p:txBody>
      </p:sp>
      <p:sp>
        <p:nvSpPr>
          <p:cNvPr id="29785" name="Rectangle 98"/>
          <p:cNvSpPr>
            <a:spLocks noChangeArrowheads="1"/>
          </p:cNvSpPr>
          <p:nvPr/>
        </p:nvSpPr>
        <p:spPr bwMode="auto">
          <a:xfrm>
            <a:off x="8667750" y="1447800"/>
            <a:ext cx="228600" cy="685800"/>
          </a:xfrm>
          <a:prstGeom prst="rect">
            <a:avLst/>
          </a:prstGeom>
          <a:solidFill>
            <a:srgbClr val="00AE00"/>
          </a:solidFill>
          <a:ln w="12700">
            <a:solidFill>
              <a:schemeClr val="tx1"/>
            </a:solidFill>
            <a:miter lim="800000"/>
            <a:headEnd/>
            <a:tailEnd/>
          </a:ln>
        </p:spPr>
        <p:txBody>
          <a:bodyPr wrap="none" anchor="ctr">
            <a:prstTxWarp prst="textNoShape">
              <a:avLst/>
            </a:prstTxWarp>
          </a:bodyPr>
          <a:lstStyle/>
          <a:p>
            <a:endParaRPr lang="en-US" dirty="0"/>
          </a:p>
        </p:txBody>
      </p:sp>
      <p:sp>
        <p:nvSpPr>
          <p:cNvPr id="29786" name="Rectangle 99"/>
          <p:cNvSpPr>
            <a:spLocks noChangeArrowheads="1"/>
          </p:cNvSpPr>
          <p:nvPr/>
        </p:nvSpPr>
        <p:spPr bwMode="auto">
          <a:xfrm>
            <a:off x="8667750" y="2209800"/>
            <a:ext cx="228600" cy="685800"/>
          </a:xfrm>
          <a:prstGeom prst="rect">
            <a:avLst/>
          </a:prstGeom>
          <a:solidFill>
            <a:srgbClr val="00AE00"/>
          </a:solidFill>
          <a:ln w="12700">
            <a:solidFill>
              <a:schemeClr val="tx1"/>
            </a:solidFill>
            <a:miter lim="800000"/>
            <a:headEnd/>
            <a:tailEnd/>
          </a:ln>
        </p:spPr>
        <p:txBody>
          <a:bodyPr wrap="none" anchor="ctr">
            <a:prstTxWarp prst="textNoShape">
              <a:avLst/>
            </a:prstTxWarp>
          </a:bodyPr>
          <a:lstStyle/>
          <a:p>
            <a:endParaRPr lang="en-US" dirty="0"/>
          </a:p>
        </p:txBody>
      </p:sp>
    </p:spTree>
  </p:cSld>
  <p:clrMapOvr>
    <a:masterClrMapping/>
  </p:clrMapOvr>
  <p:transition advClick="0" advTm="6000">
    <p:wipe dir="d"/>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1"/>
          <p:cNvSpPr>
            <a:spLocks noGrp="1"/>
          </p:cNvSpPr>
          <p:nvPr>
            <p:ph type="title"/>
          </p:nvPr>
        </p:nvSpPr>
        <p:spPr>
          <a:xfrm>
            <a:off x="152400" y="228600"/>
            <a:ext cx="8763000" cy="736600"/>
          </a:xfrm>
        </p:spPr>
        <p:txBody>
          <a:bodyPr/>
          <a:lstStyle/>
          <a:p>
            <a:r>
              <a:rPr lang="en-US" dirty="0" smtClean="0">
                <a:ea typeface="ＭＳ Ｐゴシック" pitchFamily="-109" charset="-128"/>
                <a:cs typeface="ＭＳ Ｐゴシック" pitchFamily="-109" charset="-128"/>
              </a:rPr>
              <a:t>The nominal beam assumes a 30 J/cm</a:t>
            </a:r>
            <a:r>
              <a:rPr lang="en-US" baseline="30000" dirty="0" smtClean="0">
                <a:ea typeface="ＭＳ Ｐゴシック" pitchFamily="-109" charset="-128"/>
                <a:cs typeface="ＭＳ Ｐゴシック" pitchFamily="-109" charset="-128"/>
              </a:rPr>
              <a:t>2</a:t>
            </a:r>
            <a:r>
              <a:rPr lang="en-US" dirty="0" smtClean="0">
                <a:ea typeface="ＭＳ Ｐゴシック" pitchFamily="-109" charset="-128"/>
                <a:cs typeface="ＭＳ Ｐゴシック" pitchFamily="-109" charset="-128"/>
              </a:rPr>
              <a:t> 2.8 MeV Li ion beam, corresponding to 20 kJ/g in Al (SRIM)</a:t>
            </a:r>
          </a:p>
        </p:txBody>
      </p:sp>
      <p:pic>
        <p:nvPicPr>
          <p:cNvPr id="18435" name="Picture 2"/>
          <p:cNvPicPr>
            <a:picLocks noChangeAspect="1"/>
          </p:cNvPicPr>
          <p:nvPr/>
        </p:nvPicPr>
        <p:blipFill>
          <a:blip r:embed="rId2"/>
          <a:srcRect/>
          <a:stretch>
            <a:fillRect/>
          </a:stretch>
        </p:blipFill>
        <p:spPr bwMode="auto">
          <a:xfrm>
            <a:off x="4303356" y="1600200"/>
            <a:ext cx="4383444" cy="2863850"/>
          </a:xfrm>
          <a:prstGeom prst="rect">
            <a:avLst/>
          </a:prstGeom>
          <a:noFill/>
          <a:ln w="9525">
            <a:noFill/>
            <a:miter lim="800000"/>
            <a:headEnd/>
            <a:tailEnd/>
          </a:ln>
        </p:spPr>
      </p:pic>
      <p:sp>
        <p:nvSpPr>
          <p:cNvPr id="18436" name="TextBox 3"/>
          <p:cNvSpPr txBox="1">
            <a:spLocks noChangeArrowheads="1"/>
          </p:cNvSpPr>
          <p:nvPr/>
        </p:nvSpPr>
        <p:spPr bwMode="auto">
          <a:xfrm>
            <a:off x="6496050" y="2133600"/>
            <a:ext cx="762000" cy="369888"/>
          </a:xfrm>
          <a:prstGeom prst="rect">
            <a:avLst/>
          </a:prstGeom>
          <a:noFill/>
          <a:ln w="9525">
            <a:noFill/>
            <a:miter lim="800000"/>
            <a:headEnd/>
            <a:tailEnd/>
          </a:ln>
        </p:spPr>
        <p:txBody>
          <a:bodyPr wrap="none">
            <a:prstTxWarp prst="textNoShape">
              <a:avLst/>
            </a:prstTxWarp>
            <a:spAutoFit/>
          </a:bodyPr>
          <a:lstStyle/>
          <a:p>
            <a:r>
              <a:rPr lang="en-US" dirty="0"/>
              <a:t>SRIM</a:t>
            </a:r>
          </a:p>
        </p:txBody>
      </p:sp>
      <p:sp>
        <p:nvSpPr>
          <p:cNvPr id="18437" name="TextBox 4"/>
          <p:cNvSpPr txBox="1">
            <a:spLocks noChangeArrowheads="1"/>
          </p:cNvSpPr>
          <p:nvPr/>
        </p:nvSpPr>
        <p:spPr bwMode="auto">
          <a:xfrm>
            <a:off x="5000625" y="1905000"/>
            <a:ext cx="1095375" cy="646113"/>
          </a:xfrm>
          <a:prstGeom prst="rect">
            <a:avLst/>
          </a:prstGeom>
          <a:noFill/>
          <a:ln w="9525">
            <a:noFill/>
            <a:miter lim="800000"/>
            <a:headEnd/>
            <a:tailEnd/>
          </a:ln>
        </p:spPr>
        <p:txBody>
          <a:bodyPr wrap="none">
            <a:prstTxWarp prst="textNoShape">
              <a:avLst/>
            </a:prstTxWarp>
            <a:spAutoFit/>
          </a:bodyPr>
          <a:lstStyle/>
          <a:p>
            <a:r>
              <a:rPr lang="en-US" dirty="0"/>
              <a:t>HYDRA/</a:t>
            </a:r>
          </a:p>
          <a:p>
            <a:r>
              <a:rPr lang="en-US" dirty="0"/>
              <a:t>QEOS</a:t>
            </a:r>
          </a:p>
        </p:txBody>
      </p:sp>
      <p:sp>
        <p:nvSpPr>
          <p:cNvPr id="18438" name="TextBox 5"/>
          <p:cNvSpPr txBox="1">
            <a:spLocks noChangeArrowheads="1"/>
          </p:cNvSpPr>
          <p:nvPr/>
        </p:nvSpPr>
        <p:spPr bwMode="auto">
          <a:xfrm>
            <a:off x="4191000" y="4495800"/>
            <a:ext cx="4648200" cy="1200329"/>
          </a:xfrm>
          <a:prstGeom prst="rect">
            <a:avLst/>
          </a:prstGeom>
          <a:noFill/>
          <a:ln w="9525">
            <a:noFill/>
            <a:miter lim="800000"/>
            <a:headEnd/>
            <a:tailEnd/>
          </a:ln>
        </p:spPr>
        <p:txBody>
          <a:bodyPr wrap="square">
            <a:prstTxWarp prst="textNoShape">
              <a:avLst/>
            </a:prstTxWarp>
            <a:spAutoFit/>
          </a:bodyPr>
          <a:lstStyle/>
          <a:p>
            <a:r>
              <a:rPr lang="en-US" dirty="0"/>
              <a:t>For </a:t>
            </a:r>
            <a:r>
              <a:rPr lang="en-US" dirty="0" smtClean="0"/>
              <a:t>HYDRA</a:t>
            </a:r>
            <a:r>
              <a:rPr lang="en-US" baseline="30000" dirty="0" smtClean="0"/>
              <a:t>1</a:t>
            </a:r>
            <a:r>
              <a:rPr lang="en-US" dirty="0" smtClean="0"/>
              <a:t> </a:t>
            </a:r>
            <a:r>
              <a:rPr lang="en-US" dirty="0"/>
              <a:t>runs we assume the nominal beam results in 20 kJ/g in Al.</a:t>
            </a:r>
          </a:p>
          <a:p>
            <a:r>
              <a:rPr lang="en-US" dirty="0"/>
              <a:t>This implies the simulated beam had a fluence of 20 J/cm</a:t>
            </a:r>
            <a:r>
              <a:rPr lang="en-US" baseline="30000" dirty="0"/>
              <a:t>2 </a:t>
            </a:r>
            <a:r>
              <a:rPr lang="en-US" dirty="0"/>
              <a:t>(instead of 30 J/cm</a:t>
            </a:r>
            <a:r>
              <a:rPr lang="en-US" baseline="30000" dirty="0"/>
              <a:t>2</a:t>
            </a:r>
            <a:r>
              <a:rPr lang="en-US" dirty="0"/>
              <a:t>)</a:t>
            </a:r>
          </a:p>
        </p:txBody>
      </p:sp>
      <p:sp>
        <p:nvSpPr>
          <p:cNvPr id="7" name="AutoShape 9"/>
          <p:cNvSpPr>
            <a:spLocks noChangeArrowheads="1"/>
          </p:cNvSpPr>
          <p:nvPr/>
        </p:nvSpPr>
        <p:spPr bwMode="auto">
          <a:xfrm rot="5400000">
            <a:off x="495300" y="2211387"/>
            <a:ext cx="304800" cy="1143000"/>
          </a:xfrm>
          <a:prstGeom prst="can">
            <a:avLst>
              <a:gd name="adj" fmla="val 47899"/>
            </a:avLst>
          </a:prstGeom>
          <a:solidFill>
            <a:schemeClr val="accent1"/>
          </a:solidFill>
          <a:ln w="12700">
            <a:solidFill>
              <a:schemeClr val="tx1"/>
            </a:solidFill>
            <a:round/>
            <a:headEnd/>
            <a:tailEnd/>
          </a:ln>
        </p:spPr>
        <p:txBody>
          <a:bodyPr wrap="none" anchor="ctr">
            <a:prstTxWarp prst="textNoShape">
              <a:avLst/>
            </a:prstTxWarp>
          </a:bodyPr>
          <a:lstStyle/>
          <a:p>
            <a:endParaRPr lang="en-US" dirty="0"/>
          </a:p>
        </p:txBody>
      </p:sp>
      <p:sp>
        <p:nvSpPr>
          <p:cNvPr id="8" name="Line 13"/>
          <p:cNvSpPr>
            <a:spLocks noChangeShapeType="1"/>
          </p:cNvSpPr>
          <p:nvPr/>
        </p:nvSpPr>
        <p:spPr bwMode="auto">
          <a:xfrm flipH="1">
            <a:off x="596900" y="2782887"/>
            <a:ext cx="228600"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9" name="Text Box 14"/>
          <p:cNvSpPr txBox="1">
            <a:spLocks noChangeArrowheads="1"/>
          </p:cNvSpPr>
          <p:nvPr/>
        </p:nvSpPr>
        <p:spPr bwMode="auto">
          <a:xfrm>
            <a:off x="368300" y="3976687"/>
            <a:ext cx="2492375" cy="366713"/>
          </a:xfrm>
          <a:prstGeom prst="rect">
            <a:avLst/>
          </a:prstGeom>
          <a:noFill/>
          <a:ln w="12700">
            <a:noFill/>
            <a:miter lim="800000"/>
            <a:headEnd/>
            <a:tailEnd/>
          </a:ln>
        </p:spPr>
        <p:txBody>
          <a:bodyPr>
            <a:prstTxWarp prst="textNoShape">
              <a:avLst/>
            </a:prstTxWarp>
            <a:spAutoFit/>
          </a:bodyPr>
          <a:lstStyle/>
          <a:p>
            <a:pPr>
              <a:spcBef>
                <a:spcPct val="50000"/>
              </a:spcBef>
            </a:pPr>
            <a:r>
              <a:rPr lang="en-US" dirty="0">
                <a:solidFill>
                  <a:srgbClr val="0228FF"/>
                </a:solidFill>
              </a:rPr>
              <a:t>Solid planar targets</a:t>
            </a:r>
            <a:endParaRPr lang="en-US" dirty="0"/>
          </a:p>
        </p:txBody>
      </p:sp>
      <p:sp>
        <p:nvSpPr>
          <p:cNvPr id="10" name="Line 15"/>
          <p:cNvSpPr>
            <a:spLocks noChangeShapeType="1"/>
          </p:cNvSpPr>
          <p:nvPr/>
        </p:nvSpPr>
        <p:spPr bwMode="auto">
          <a:xfrm>
            <a:off x="812800" y="3468687"/>
            <a:ext cx="228600" cy="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11" name="Line 16"/>
          <p:cNvSpPr>
            <a:spLocks noChangeShapeType="1"/>
          </p:cNvSpPr>
          <p:nvPr/>
        </p:nvSpPr>
        <p:spPr bwMode="auto">
          <a:xfrm flipH="1">
            <a:off x="1358900" y="3468687"/>
            <a:ext cx="228600" cy="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12" name="Text Box 17"/>
          <p:cNvSpPr txBox="1">
            <a:spLocks noChangeArrowheads="1"/>
          </p:cNvSpPr>
          <p:nvPr/>
        </p:nvSpPr>
        <p:spPr bwMode="auto">
          <a:xfrm>
            <a:off x="936625" y="3478212"/>
            <a:ext cx="696913" cy="366713"/>
          </a:xfrm>
          <a:prstGeom prst="rect">
            <a:avLst/>
          </a:prstGeom>
          <a:noFill/>
          <a:ln w="12700">
            <a:noFill/>
            <a:miter lim="800000"/>
            <a:headEnd/>
            <a:tailEnd/>
          </a:ln>
        </p:spPr>
        <p:txBody>
          <a:bodyPr wrap="none">
            <a:prstTxWarp prst="textNoShape">
              <a:avLst/>
            </a:prstTxWarp>
            <a:spAutoFit/>
          </a:bodyPr>
          <a:lstStyle/>
          <a:p>
            <a:r>
              <a:rPr lang="en-US" dirty="0"/>
              <a:t>3.5 </a:t>
            </a:r>
            <a:r>
              <a:rPr lang="en-US" dirty="0">
                <a:latin typeface="Symbol" pitchFamily="-109" charset="2"/>
                <a:sym typeface="Symbol" pitchFamily="-109" charset="2"/>
              </a:rPr>
              <a:t></a:t>
            </a:r>
          </a:p>
        </p:txBody>
      </p:sp>
      <p:sp>
        <p:nvSpPr>
          <p:cNvPr id="13" name="Line 18"/>
          <p:cNvSpPr>
            <a:spLocks noChangeShapeType="1"/>
          </p:cNvSpPr>
          <p:nvPr/>
        </p:nvSpPr>
        <p:spPr bwMode="auto">
          <a:xfrm>
            <a:off x="1435100" y="2363787"/>
            <a:ext cx="0" cy="22860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14" name="Line 19"/>
          <p:cNvSpPr>
            <a:spLocks noChangeShapeType="1"/>
          </p:cNvSpPr>
          <p:nvPr/>
        </p:nvSpPr>
        <p:spPr bwMode="auto">
          <a:xfrm flipV="1">
            <a:off x="1422400" y="2960687"/>
            <a:ext cx="0" cy="22860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dirty="0"/>
          </a:p>
        </p:txBody>
      </p:sp>
      <p:sp>
        <p:nvSpPr>
          <p:cNvPr id="15" name="Text Box 20"/>
          <p:cNvSpPr txBox="1">
            <a:spLocks noChangeArrowheads="1"/>
          </p:cNvSpPr>
          <p:nvPr/>
        </p:nvSpPr>
        <p:spPr bwMode="auto">
          <a:xfrm>
            <a:off x="1435100" y="2957512"/>
            <a:ext cx="2343150" cy="366713"/>
          </a:xfrm>
          <a:prstGeom prst="rect">
            <a:avLst/>
          </a:prstGeom>
          <a:noFill/>
          <a:ln w="12700">
            <a:noFill/>
            <a:miter lim="800000"/>
            <a:headEnd/>
            <a:tailEnd/>
          </a:ln>
        </p:spPr>
        <p:txBody>
          <a:bodyPr wrap="none">
            <a:prstTxWarp prst="textNoShape">
              <a:avLst/>
            </a:prstTxWarp>
            <a:spAutoFit/>
          </a:bodyPr>
          <a:lstStyle/>
          <a:p>
            <a:r>
              <a:rPr lang="en-US" dirty="0"/>
              <a:t>1 mm spot diameter</a:t>
            </a:r>
          </a:p>
        </p:txBody>
      </p:sp>
      <p:sp>
        <p:nvSpPr>
          <p:cNvPr id="16" name="AutoShape 89"/>
          <p:cNvSpPr>
            <a:spLocks noChangeArrowheads="1"/>
          </p:cNvSpPr>
          <p:nvPr/>
        </p:nvSpPr>
        <p:spPr bwMode="auto">
          <a:xfrm rot="5400000">
            <a:off x="508000" y="2617787"/>
            <a:ext cx="1447800" cy="304800"/>
          </a:xfrm>
          <a:prstGeom prst="can">
            <a:avLst>
              <a:gd name="adj" fmla="val 42185"/>
            </a:avLst>
          </a:prstGeom>
          <a:solidFill>
            <a:srgbClr val="00AE00"/>
          </a:solidFill>
          <a:ln w="12700">
            <a:solidFill>
              <a:schemeClr val="tx1"/>
            </a:solidFill>
            <a:round/>
            <a:headEnd/>
            <a:tailEnd/>
          </a:ln>
        </p:spPr>
        <p:txBody>
          <a:bodyPr rot="10800000" vert="eaVert" wrap="none" anchor="ctr">
            <a:prstTxWarp prst="textNoShape">
              <a:avLst/>
            </a:prstTxWarp>
          </a:bodyPr>
          <a:lstStyle/>
          <a:p>
            <a:pPr algn="ctr"/>
            <a:endParaRPr lang="en-US" dirty="0">
              <a:solidFill>
                <a:srgbClr val="00AE00"/>
              </a:solidFill>
            </a:endParaRPr>
          </a:p>
        </p:txBody>
      </p:sp>
      <p:sp>
        <p:nvSpPr>
          <p:cNvPr id="17" name="AutoShape 90"/>
          <p:cNvSpPr>
            <a:spLocks noChangeArrowheads="1"/>
          </p:cNvSpPr>
          <p:nvPr/>
        </p:nvSpPr>
        <p:spPr bwMode="auto">
          <a:xfrm rot="5400000">
            <a:off x="2235200" y="1677987"/>
            <a:ext cx="304800" cy="2209800"/>
          </a:xfrm>
          <a:prstGeom prst="can">
            <a:avLst>
              <a:gd name="adj" fmla="val 43735"/>
            </a:avLst>
          </a:prstGeom>
          <a:solidFill>
            <a:schemeClr val="accent1"/>
          </a:solidFill>
          <a:ln w="12700">
            <a:solidFill>
              <a:schemeClr val="tx1"/>
            </a:solidFill>
            <a:round/>
            <a:headEnd/>
            <a:tailEnd/>
          </a:ln>
        </p:spPr>
        <p:txBody>
          <a:bodyPr wrap="none" anchor="ctr">
            <a:prstTxWarp prst="textNoShape">
              <a:avLst/>
            </a:prstTxWarp>
          </a:bodyPr>
          <a:lstStyle/>
          <a:p>
            <a:endParaRPr lang="en-US" dirty="0"/>
          </a:p>
        </p:txBody>
      </p:sp>
      <p:sp>
        <p:nvSpPr>
          <p:cNvPr id="18" name="Text Box 91"/>
          <p:cNvSpPr txBox="1">
            <a:spLocks noChangeArrowheads="1"/>
          </p:cNvSpPr>
          <p:nvPr/>
        </p:nvSpPr>
        <p:spPr bwMode="auto">
          <a:xfrm>
            <a:off x="2124075" y="2614612"/>
            <a:ext cx="1370013" cy="396875"/>
          </a:xfrm>
          <a:prstGeom prst="rect">
            <a:avLst/>
          </a:prstGeom>
          <a:noFill/>
          <a:ln w="12700">
            <a:noFill/>
            <a:miter lim="800000"/>
            <a:headEnd/>
            <a:tailEnd/>
          </a:ln>
        </p:spPr>
        <p:txBody>
          <a:bodyPr wrap="none">
            <a:prstTxWarp prst="textNoShape">
              <a:avLst/>
            </a:prstTxWarp>
            <a:spAutoFit/>
          </a:bodyPr>
          <a:lstStyle/>
          <a:p>
            <a:r>
              <a:rPr lang="en-US" sz="2000" dirty="0"/>
              <a:t>Ion beam </a:t>
            </a:r>
          </a:p>
        </p:txBody>
      </p:sp>
      <p:sp>
        <p:nvSpPr>
          <p:cNvPr id="19" name="Line 92"/>
          <p:cNvSpPr>
            <a:spLocks noChangeShapeType="1"/>
          </p:cNvSpPr>
          <p:nvPr/>
        </p:nvSpPr>
        <p:spPr bwMode="auto">
          <a:xfrm flipH="1">
            <a:off x="1511300" y="2782887"/>
            <a:ext cx="609600"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dirty="0"/>
          </a:p>
        </p:txBody>
      </p:sp>
      <p:sp>
        <p:nvSpPr>
          <p:cNvPr id="20" name="Text Box 93"/>
          <p:cNvSpPr txBox="1">
            <a:spLocks noChangeArrowheads="1"/>
          </p:cNvSpPr>
          <p:nvPr/>
        </p:nvSpPr>
        <p:spPr bwMode="auto">
          <a:xfrm>
            <a:off x="1892300" y="3367087"/>
            <a:ext cx="2089150" cy="641350"/>
          </a:xfrm>
          <a:prstGeom prst="rect">
            <a:avLst/>
          </a:prstGeom>
          <a:noFill/>
          <a:ln w="12700">
            <a:noFill/>
            <a:miter lim="800000"/>
            <a:headEnd/>
            <a:tailEnd/>
          </a:ln>
        </p:spPr>
        <p:txBody>
          <a:bodyPr wrap="none">
            <a:prstTxWarp prst="textNoShape">
              <a:avLst/>
            </a:prstTxWarp>
            <a:spAutoFit/>
          </a:bodyPr>
          <a:lstStyle/>
          <a:p>
            <a:r>
              <a:rPr lang="en-US" dirty="0">
                <a:solidFill>
                  <a:srgbClr val="00279F"/>
                </a:solidFill>
                <a:latin typeface="Arial" pitchFamily="-109" charset="0"/>
              </a:rPr>
              <a:t>Expected regime:</a:t>
            </a:r>
          </a:p>
          <a:p>
            <a:r>
              <a:rPr lang="en-US" dirty="0">
                <a:solidFill>
                  <a:srgbClr val="00279F"/>
                </a:solidFill>
                <a:latin typeface="Arial" pitchFamily="-109" charset="0"/>
              </a:rPr>
              <a:t>~1.2 eV, 0.2 Mbar</a:t>
            </a:r>
            <a:endParaRPr lang="en-US" sz="2400" dirty="0">
              <a:solidFill>
                <a:srgbClr val="00279F"/>
              </a:solidFill>
              <a:latin typeface="Arial" pitchFamily="-109" charset="0"/>
            </a:endParaRPr>
          </a:p>
        </p:txBody>
      </p:sp>
      <p:sp>
        <p:nvSpPr>
          <p:cNvPr id="21" name="TextBox 20"/>
          <p:cNvSpPr txBox="1"/>
          <p:nvPr/>
        </p:nvSpPr>
        <p:spPr>
          <a:xfrm>
            <a:off x="762000" y="5715000"/>
            <a:ext cx="7696200" cy="923330"/>
          </a:xfrm>
          <a:prstGeom prst="rect">
            <a:avLst/>
          </a:prstGeom>
          <a:noFill/>
        </p:spPr>
        <p:txBody>
          <a:bodyPr wrap="square" rtlCol="0">
            <a:spAutoFit/>
          </a:bodyPr>
          <a:lstStyle/>
          <a:p>
            <a:r>
              <a:rPr lang="en-US" dirty="0" smtClean="0"/>
              <a:t>1. M. M. Marinak, G. D. Kerbel, N. A. Gentile, O. Jones, D. Munro, S. Pollaine, T. R. Dittrich, and S. W. Haan, Phys. Plasmas 8, 2275 (2001).</a:t>
            </a:r>
          </a:p>
          <a:p>
            <a:endParaRPr lang="en-US" dirty="0"/>
          </a:p>
        </p:txBody>
      </p:sp>
    </p:spTree>
  </p:cSld>
  <p:clrMapOvr>
    <a:masterClrMapping/>
  </p:clrMapOvr>
  <p:transition advClick="0" advTm="6000">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ea typeface="ＭＳ Ｐゴシック" pitchFamily="-109" charset="-128"/>
                <a:cs typeface="ＭＳ Ｐゴシック" pitchFamily="-109" charset="-128"/>
              </a:rPr>
              <a:t>An example of two significantly different EOS</a:t>
            </a:r>
          </a:p>
        </p:txBody>
      </p:sp>
      <p:pic>
        <p:nvPicPr>
          <p:cNvPr id="20483" name="Picture 2"/>
          <p:cNvPicPr>
            <a:picLocks noChangeAspect="1"/>
          </p:cNvPicPr>
          <p:nvPr/>
        </p:nvPicPr>
        <p:blipFill>
          <a:blip r:embed="rId2"/>
          <a:srcRect/>
          <a:stretch>
            <a:fillRect/>
          </a:stretch>
        </p:blipFill>
        <p:spPr bwMode="auto">
          <a:xfrm>
            <a:off x="4572000" y="1295400"/>
            <a:ext cx="4572000" cy="4559300"/>
          </a:xfrm>
          <a:prstGeom prst="rect">
            <a:avLst/>
          </a:prstGeom>
          <a:noFill/>
          <a:ln w="9525">
            <a:noFill/>
            <a:miter lim="800000"/>
            <a:headEnd/>
            <a:tailEnd/>
          </a:ln>
        </p:spPr>
      </p:pic>
      <p:sp>
        <p:nvSpPr>
          <p:cNvPr id="20484" name="TextBox 4"/>
          <p:cNvSpPr txBox="1">
            <a:spLocks noChangeArrowheads="1"/>
          </p:cNvSpPr>
          <p:nvPr/>
        </p:nvSpPr>
        <p:spPr bwMode="auto">
          <a:xfrm>
            <a:off x="2209800" y="977900"/>
            <a:ext cx="850900" cy="369888"/>
          </a:xfrm>
          <a:prstGeom prst="rect">
            <a:avLst/>
          </a:prstGeom>
          <a:noFill/>
          <a:ln w="9525">
            <a:noFill/>
            <a:miter lim="800000"/>
            <a:headEnd/>
            <a:tailEnd/>
          </a:ln>
        </p:spPr>
        <p:txBody>
          <a:bodyPr wrap="none">
            <a:prstTxWarp prst="textNoShape">
              <a:avLst/>
            </a:prstTxWarp>
            <a:spAutoFit/>
          </a:bodyPr>
          <a:lstStyle/>
          <a:p>
            <a:r>
              <a:rPr lang="en-US" dirty="0"/>
              <a:t>QEOS</a:t>
            </a:r>
          </a:p>
        </p:txBody>
      </p:sp>
      <p:sp>
        <p:nvSpPr>
          <p:cNvPr id="20485" name="TextBox 5"/>
          <p:cNvSpPr txBox="1">
            <a:spLocks noChangeArrowheads="1"/>
          </p:cNvSpPr>
          <p:nvPr/>
        </p:nvSpPr>
        <p:spPr bwMode="auto">
          <a:xfrm>
            <a:off x="6553200" y="965200"/>
            <a:ext cx="812800" cy="369888"/>
          </a:xfrm>
          <a:prstGeom prst="rect">
            <a:avLst/>
          </a:prstGeom>
          <a:noFill/>
          <a:ln w="9525">
            <a:noFill/>
            <a:miter lim="800000"/>
            <a:headEnd/>
            <a:tailEnd/>
          </a:ln>
        </p:spPr>
        <p:txBody>
          <a:bodyPr wrap="none">
            <a:prstTxWarp prst="textNoShape">
              <a:avLst/>
            </a:prstTxWarp>
            <a:spAutoFit/>
          </a:bodyPr>
          <a:lstStyle/>
          <a:p>
            <a:r>
              <a:rPr lang="en-US" dirty="0"/>
              <a:t>LEOS</a:t>
            </a:r>
          </a:p>
        </p:txBody>
      </p:sp>
      <p:pic>
        <p:nvPicPr>
          <p:cNvPr id="20486" name="Picture 6"/>
          <p:cNvPicPr>
            <a:picLocks noChangeAspect="1"/>
          </p:cNvPicPr>
          <p:nvPr/>
        </p:nvPicPr>
        <p:blipFill>
          <a:blip r:embed="rId3"/>
          <a:srcRect/>
          <a:stretch>
            <a:fillRect/>
          </a:stretch>
        </p:blipFill>
        <p:spPr bwMode="auto">
          <a:xfrm>
            <a:off x="152400" y="1295400"/>
            <a:ext cx="4572000" cy="4559300"/>
          </a:xfrm>
          <a:prstGeom prst="rect">
            <a:avLst/>
          </a:prstGeom>
          <a:noFill/>
          <a:ln w="9525">
            <a:noFill/>
            <a:miter lim="800000"/>
            <a:headEnd/>
            <a:tailEnd/>
          </a:ln>
        </p:spPr>
      </p:pic>
      <p:sp>
        <p:nvSpPr>
          <p:cNvPr id="20487" name="TextBox 7"/>
          <p:cNvSpPr txBox="1">
            <a:spLocks noChangeArrowheads="1"/>
          </p:cNvSpPr>
          <p:nvPr/>
        </p:nvSpPr>
        <p:spPr bwMode="auto">
          <a:xfrm>
            <a:off x="2006600" y="5116513"/>
            <a:ext cx="504825" cy="369887"/>
          </a:xfrm>
          <a:prstGeom prst="rect">
            <a:avLst/>
          </a:prstGeom>
          <a:noFill/>
          <a:ln w="9525">
            <a:noFill/>
            <a:miter lim="800000"/>
            <a:headEnd/>
            <a:tailEnd/>
          </a:ln>
        </p:spPr>
        <p:txBody>
          <a:bodyPr wrap="none">
            <a:prstTxWarp prst="textNoShape">
              <a:avLst/>
            </a:prstTxWarp>
            <a:spAutoFit/>
          </a:bodyPr>
          <a:lstStyle/>
          <a:p>
            <a:r>
              <a:rPr lang="en-US" dirty="0"/>
              <a:t>0.0</a:t>
            </a:r>
          </a:p>
        </p:txBody>
      </p:sp>
      <p:sp>
        <p:nvSpPr>
          <p:cNvPr id="20488" name="TextBox 10"/>
          <p:cNvSpPr txBox="1">
            <a:spLocks noChangeArrowheads="1"/>
          </p:cNvSpPr>
          <p:nvPr/>
        </p:nvSpPr>
        <p:spPr bwMode="auto">
          <a:xfrm>
            <a:off x="4064000" y="1485900"/>
            <a:ext cx="633413" cy="369888"/>
          </a:xfrm>
          <a:prstGeom prst="rect">
            <a:avLst/>
          </a:prstGeom>
          <a:noFill/>
          <a:ln w="9525">
            <a:noFill/>
            <a:miter lim="800000"/>
            <a:headEnd/>
            <a:tailEnd/>
          </a:ln>
        </p:spPr>
        <p:txBody>
          <a:bodyPr wrap="none">
            <a:prstTxWarp prst="textNoShape">
              <a:avLst/>
            </a:prstTxWarp>
            <a:spAutoFit/>
          </a:bodyPr>
          <a:lstStyle/>
          <a:p>
            <a:r>
              <a:rPr lang="en-US" dirty="0"/>
              <a:t>0.32</a:t>
            </a:r>
          </a:p>
        </p:txBody>
      </p:sp>
      <p:sp>
        <p:nvSpPr>
          <p:cNvPr id="20489" name="TextBox 11"/>
          <p:cNvSpPr txBox="1">
            <a:spLocks noChangeArrowheads="1"/>
          </p:cNvSpPr>
          <p:nvPr/>
        </p:nvSpPr>
        <p:spPr bwMode="auto">
          <a:xfrm>
            <a:off x="2438400" y="1625600"/>
            <a:ext cx="633413" cy="369888"/>
          </a:xfrm>
          <a:prstGeom prst="rect">
            <a:avLst/>
          </a:prstGeom>
          <a:noFill/>
          <a:ln w="9525">
            <a:noFill/>
            <a:miter lim="800000"/>
            <a:headEnd/>
            <a:tailEnd/>
          </a:ln>
        </p:spPr>
        <p:txBody>
          <a:bodyPr wrap="none">
            <a:prstTxWarp prst="textNoShape">
              <a:avLst/>
            </a:prstTxWarp>
            <a:spAutoFit/>
          </a:bodyPr>
          <a:lstStyle/>
          <a:p>
            <a:r>
              <a:rPr lang="en-US" dirty="0"/>
              <a:t>0.04</a:t>
            </a:r>
          </a:p>
        </p:txBody>
      </p:sp>
      <p:sp>
        <p:nvSpPr>
          <p:cNvPr id="20490" name="TextBox 12"/>
          <p:cNvSpPr txBox="1">
            <a:spLocks noChangeArrowheads="1"/>
          </p:cNvSpPr>
          <p:nvPr/>
        </p:nvSpPr>
        <p:spPr bwMode="auto">
          <a:xfrm>
            <a:off x="1487488" y="1992313"/>
            <a:ext cx="633412" cy="369887"/>
          </a:xfrm>
          <a:prstGeom prst="rect">
            <a:avLst/>
          </a:prstGeom>
          <a:noFill/>
          <a:ln w="9525">
            <a:noFill/>
            <a:miter lim="800000"/>
            <a:headEnd/>
            <a:tailEnd/>
          </a:ln>
        </p:spPr>
        <p:txBody>
          <a:bodyPr wrap="none">
            <a:prstTxWarp prst="textNoShape">
              <a:avLst/>
            </a:prstTxWarp>
            <a:spAutoFit/>
          </a:bodyPr>
          <a:lstStyle/>
          <a:p>
            <a:r>
              <a:rPr lang="en-US" dirty="0"/>
              <a:t>0.01</a:t>
            </a:r>
          </a:p>
        </p:txBody>
      </p:sp>
      <p:sp>
        <p:nvSpPr>
          <p:cNvPr id="20491" name="TextBox 13"/>
          <p:cNvSpPr txBox="1">
            <a:spLocks noChangeArrowheads="1"/>
          </p:cNvSpPr>
          <p:nvPr/>
        </p:nvSpPr>
        <p:spPr bwMode="auto">
          <a:xfrm>
            <a:off x="990600" y="3897313"/>
            <a:ext cx="762000" cy="369887"/>
          </a:xfrm>
          <a:prstGeom prst="rect">
            <a:avLst/>
          </a:prstGeom>
          <a:noFill/>
          <a:ln w="9525">
            <a:noFill/>
            <a:miter lim="800000"/>
            <a:headEnd/>
            <a:tailEnd/>
          </a:ln>
        </p:spPr>
        <p:txBody>
          <a:bodyPr wrap="none">
            <a:prstTxWarp prst="textNoShape">
              <a:avLst/>
            </a:prstTxWarp>
            <a:spAutoFit/>
          </a:bodyPr>
          <a:lstStyle/>
          <a:p>
            <a:r>
              <a:rPr lang="en-US" dirty="0"/>
              <a:t>0.001</a:t>
            </a:r>
          </a:p>
        </p:txBody>
      </p:sp>
      <p:sp>
        <p:nvSpPr>
          <p:cNvPr id="20492" name="TextBox 14"/>
          <p:cNvSpPr txBox="1">
            <a:spLocks noChangeArrowheads="1"/>
          </p:cNvSpPr>
          <p:nvPr/>
        </p:nvSpPr>
        <p:spPr bwMode="auto">
          <a:xfrm>
            <a:off x="2209800" y="4724400"/>
            <a:ext cx="839788" cy="369888"/>
          </a:xfrm>
          <a:prstGeom prst="rect">
            <a:avLst/>
          </a:prstGeom>
          <a:noFill/>
          <a:ln w="9525">
            <a:noFill/>
            <a:miter lim="800000"/>
            <a:headEnd/>
            <a:tailEnd/>
          </a:ln>
        </p:spPr>
        <p:txBody>
          <a:bodyPr wrap="none">
            <a:prstTxWarp prst="textNoShape">
              <a:avLst/>
            </a:prstTxWarp>
            <a:spAutoFit/>
          </a:bodyPr>
          <a:lstStyle/>
          <a:p>
            <a:r>
              <a:rPr lang="en-US" dirty="0"/>
              <a:t>-0.001</a:t>
            </a:r>
          </a:p>
        </p:txBody>
      </p:sp>
      <p:sp>
        <p:nvSpPr>
          <p:cNvPr id="20493" name="TextBox 15"/>
          <p:cNvSpPr txBox="1">
            <a:spLocks noChangeArrowheads="1"/>
          </p:cNvSpPr>
          <p:nvPr/>
        </p:nvSpPr>
        <p:spPr bwMode="auto">
          <a:xfrm>
            <a:off x="5156200" y="4329113"/>
            <a:ext cx="506413" cy="369887"/>
          </a:xfrm>
          <a:prstGeom prst="rect">
            <a:avLst/>
          </a:prstGeom>
          <a:noFill/>
          <a:ln w="9525">
            <a:noFill/>
            <a:miter lim="800000"/>
            <a:headEnd/>
            <a:tailEnd/>
          </a:ln>
        </p:spPr>
        <p:txBody>
          <a:bodyPr wrap="none">
            <a:prstTxWarp prst="textNoShape">
              <a:avLst/>
            </a:prstTxWarp>
            <a:spAutoFit/>
          </a:bodyPr>
          <a:lstStyle/>
          <a:p>
            <a:r>
              <a:rPr lang="en-US" dirty="0"/>
              <a:t>0.0</a:t>
            </a:r>
          </a:p>
        </p:txBody>
      </p:sp>
      <p:sp>
        <p:nvSpPr>
          <p:cNvPr id="20494" name="TextBox 16"/>
          <p:cNvSpPr txBox="1">
            <a:spLocks noChangeArrowheads="1"/>
          </p:cNvSpPr>
          <p:nvPr/>
        </p:nvSpPr>
        <p:spPr bwMode="auto">
          <a:xfrm>
            <a:off x="8458200" y="1524000"/>
            <a:ext cx="635000" cy="369888"/>
          </a:xfrm>
          <a:prstGeom prst="rect">
            <a:avLst/>
          </a:prstGeom>
          <a:noFill/>
          <a:ln w="9525">
            <a:noFill/>
            <a:miter lim="800000"/>
            <a:headEnd/>
            <a:tailEnd/>
          </a:ln>
        </p:spPr>
        <p:txBody>
          <a:bodyPr wrap="none">
            <a:prstTxWarp prst="textNoShape">
              <a:avLst/>
            </a:prstTxWarp>
            <a:spAutoFit/>
          </a:bodyPr>
          <a:lstStyle/>
          <a:p>
            <a:r>
              <a:rPr lang="en-US" dirty="0"/>
              <a:t>0.32</a:t>
            </a:r>
          </a:p>
        </p:txBody>
      </p:sp>
      <p:sp>
        <p:nvSpPr>
          <p:cNvPr id="20495" name="TextBox 17"/>
          <p:cNvSpPr txBox="1">
            <a:spLocks noChangeArrowheads="1"/>
          </p:cNvSpPr>
          <p:nvPr/>
        </p:nvSpPr>
        <p:spPr bwMode="auto">
          <a:xfrm>
            <a:off x="7037388" y="1611313"/>
            <a:ext cx="633412" cy="369887"/>
          </a:xfrm>
          <a:prstGeom prst="rect">
            <a:avLst/>
          </a:prstGeom>
          <a:noFill/>
          <a:ln w="9525">
            <a:noFill/>
            <a:miter lim="800000"/>
            <a:headEnd/>
            <a:tailEnd/>
          </a:ln>
        </p:spPr>
        <p:txBody>
          <a:bodyPr wrap="none">
            <a:prstTxWarp prst="textNoShape">
              <a:avLst/>
            </a:prstTxWarp>
            <a:spAutoFit/>
          </a:bodyPr>
          <a:lstStyle/>
          <a:p>
            <a:r>
              <a:rPr lang="en-US" dirty="0"/>
              <a:t>0.04</a:t>
            </a:r>
          </a:p>
        </p:txBody>
      </p:sp>
      <p:sp>
        <p:nvSpPr>
          <p:cNvPr id="20496" name="TextBox 18"/>
          <p:cNvSpPr txBox="1">
            <a:spLocks noChangeArrowheads="1"/>
          </p:cNvSpPr>
          <p:nvPr/>
        </p:nvSpPr>
        <p:spPr bwMode="auto">
          <a:xfrm>
            <a:off x="6097588" y="1979613"/>
            <a:ext cx="633412" cy="369887"/>
          </a:xfrm>
          <a:prstGeom prst="rect">
            <a:avLst/>
          </a:prstGeom>
          <a:noFill/>
          <a:ln w="9525">
            <a:noFill/>
            <a:miter lim="800000"/>
            <a:headEnd/>
            <a:tailEnd/>
          </a:ln>
        </p:spPr>
        <p:txBody>
          <a:bodyPr wrap="none">
            <a:prstTxWarp prst="textNoShape">
              <a:avLst/>
            </a:prstTxWarp>
            <a:spAutoFit/>
          </a:bodyPr>
          <a:lstStyle/>
          <a:p>
            <a:r>
              <a:rPr lang="en-US" dirty="0"/>
              <a:t>0.01</a:t>
            </a:r>
          </a:p>
        </p:txBody>
      </p:sp>
      <p:sp>
        <p:nvSpPr>
          <p:cNvPr id="20497" name="TextBox 19"/>
          <p:cNvSpPr txBox="1">
            <a:spLocks noChangeArrowheads="1"/>
          </p:cNvSpPr>
          <p:nvPr/>
        </p:nvSpPr>
        <p:spPr bwMode="auto">
          <a:xfrm>
            <a:off x="5384800" y="3211513"/>
            <a:ext cx="762000" cy="369887"/>
          </a:xfrm>
          <a:prstGeom prst="rect">
            <a:avLst/>
          </a:prstGeom>
          <a:noFill/>
          <a:ln w="9525">
            <a:noFill/>
            <a:miter lim="800000"/>
            <a:headEnd/>
            <a:tailEnd/>
          </a:ln>
        </p:spPr>
        <p:txBody>
          <a:bodyPr wrap="none">
            <a:prstTxWarp prst="textNoShape">
              <a:avLst/>
            </a:prstTxWarp>
            <a:spAutoFit/>
          </a:bodyPr>
          <a:lstStyle/>
          <a:p>
            <a:r>
              <a:rPr lang="en-US" dirty="0"/>
              <a:t>0.001</a:t>
            </a:r>
          </a:p>
        </p:txBody>
      </p:sp>
      <p:sp>
        <p:nvSpPr>
          <p:cNvPr id="20498" name="TextBox 20"/>
          <p:cNvSpPr txBox="1">
            <a:spLocks noChangeArrowheads="1"/>
          </p:cNvSpPr>
          <p:nvPr/>
        </p:nvSpPr>
        <p:spPr bwMode="auto">
          <a:xfrm>
            <a:off x="5815013" y="4762500"/>
            <a:ext cx="839787" cy="369888"/>
          </a:xfrm>
          <a:prstGeom prst="rect">
            <a:avLst/>
          </a:prstGeom>
          <a:noFill/>
          <a:ln w="9525">
            <a:noFill/>
            <a:miter lim="800000"/>
            <a:headEnd/>
            <a:tailEnd/>
          </a:ln>
        </p:spPr>
        <p:txBody>
          <a:bodyPr wrap="none">
            <a:prstTxWarp prst="textNoShape">
              <a:avLst/>
            </a:prstTxWarp>
            <a:spAutoFit/>
          </a:bodyPr>
          <a:lstStyle/>
          <a:p>
            <a:r>
              <a:rPr lang="en-US" dirty="0"/>
              <a:t>-0.001</a:t>
            </a:r>
          </a:p>
        </p:txBody>
      </p:sp>
      <p:sp>
        <p:nvSpPr>
          <p:cNvPr id="20499" name="TextBox 21"/>
          <p:cNvSpPr txBox="1">
            <a:spLocks noChangeArrowheads="1"/>
          </p:cNvSpPr>
          <p:nvPr/>
        </p:nvSpPr>
        <p:spPr bwMode="auto">
          <a:xfrm>
            <a:off x="152400" y="5829300"/>
            <a:ext cx="1341658" cy="307777"/>
          </a:xfrm>
          <a:prstGeom prst="rect">
            <a:avLst/>
          </a:prstGeom>
          <a:noFill/>
          <a:ln w="9525">
            <a:noFill/>
            <a:miter lim="800000"/>
            <a:headEnd/>
            <a:tailEnd/>
          </a:ln>
        </p:spPr>
        <p:txBody>
          <a:bodyPr wrap="none">
            <a:prstTxWarp prst="textNoShape">
              <a:avLst/>
            </a:prstTxWarp>
            <a:spAutoFit/>
          </a:bodyPr>
          <a:lstStyle/>
          <a:p>
            <a:r>
              <a:rPr lang="en-US" sz="1400" dirty="0"/>
              <a:t>Critical </a:t>
            </a:r>
            <a:r>
              <a:rPr lang="en-US" sz="1400" dirty="0" smtClean="0"/>
              <a:t>point:</a:t>
            </a:r>
            <a:endParaRPr lang="en-US" sz="1400" dirty="0"/>
          </a:p>
        </p:txBody>
      </p:sp>
      <p:sp>
        <p:nvSpPr>
          <p:cNvPr id="20500" name="TextBox 22"/>
          <p:cNvSpPr txBox="1">
            <a:spLocks noChangeArrowheads="1"/>
          </p:cNvSpPr>
          <p:nvPr/>
        </p:nvSpPr>
        <p:spPr bwMode="auto">
          <a:xfrm>
            <a:off x="304800" y="6038850"/>
            <a:ext cx="1828800" cy="738664"/>
          </a:xfrm>
          <a:prstGeom prst="rect">
            <a:avLst/>
          </a:prstGeom>
          <a:noFill/>
          <a:ln w="9525">
            <a:noFill/>
            <a:miter lim="800000"/>
            <a:headEnd/>
            <a:tailEnd/>
          </a:ln>
        </p:spPr>
        <p:txBody>
          <a:bodyPr wrap="square">
            <a:prstTxWarp prst="textNoShape">
              <a:avLst/>
            </a:prstTxWarp>
            <a:spAutoFit/>
          </a:bodyPr>
          <a:lstStyle/>
          <a:p>
            <a:r>
              <a:rPr lang="en-US" sz="1400" dirty="0"/>
              <a:t>p=0.029 MBar </a:t>
            </a:r>
            <a:r>
              <a:rPr lang="en-US" sz="1400" dirty="0" smtClean="0"/>
              <a:t> </a:t>
            </a:r>
          </a:p>
          <a:p>
            <a:r>
              <a:rPr lang="en-US" sz="1400" dirty="0" smtClean="0">
                <a:latin typeface="Symbol" pitchFamily="-109" charset="2"/>
              </a:rPr>
              <a:t>r</a:t>
            </a:r>
            <a:r>
              <a:rPr lang="en-US" sz="1400" dirty="0"/>
              <a:t>=0.78 g/cm</a:t>
            </a:r>
            <a:r>
              <a:rPr lang="en-US" sz="1400" baseline="30000" dirty="0"/>
              <a:t>3 </a:t>
            </a:r>
            <a:r>
              <a:rPr lang="en-US" sz="1400" baseline="30000" dirty="0" smtClean="0"/>
              <a:t> </a:t>
            </a:r>
          </a:p>
          <a:p>
            <a:r>
              <a:rPr lang="en-US" sz="1400" dirty="0" smtClean="0"/>
              <a:t>T=0.945 </a:t>
            </a:r>
            <a:r>
              <a:rPr lang="en-US" sz="1400" dirty="0"/>
              <a:t>eV</a:t>
            </a:r>
          </a:p>
        </p:txBody>
      </p:sp>
      <p:sp>
        <p:nvSpPr>
          <p:cNvPr id="20501" name="TextBox 23"/>
          <p:cNvSpPr txBox="1">
            <a:spLocks noChangeArrowheads="1"/>
          </p:cNvSpPr>
          <p:nvPr/>
        </p:nvSpPr>
        <p:spPr bwMode="auto">
          <a:xfrm>
            <a:off x="7772400" y="6038850"/>
            <a:ext cx="1828800" cy="738664"/>
          </a:xfrm>
          <a:prstGeom prst="rect">
            <a:avLst/>
          </a:prstGeom>
          <a:noFill/>
          <a:ln w="9525">
            <a:noFill/>
            <a:miter lim="800000"/>
            <a:headEnd/>
            <a:tailEnd/>
          </a:ln>
        </p:spPr>
        <p:txBody>
          <a:bodyPr wrap="square">
            <a:prstTxWarp prst="textNoShape">
              <a:avLst/>
            </a:prstTxWarp>
            <a:spAutoFit/>
          </a:bodyPr>
          <a:lstStyle/>
          <a:p>
            <a:r>
              <a:rPr lang="en-US" sz="1400" dirty="0" smtClean="0"/>
              <a:t>p</a:t>
            </a:r>
            <a:r>
              <a:rPr lang="en-US" sz="1400" dirty="0"/>
              <a:t>=0.0065 MBar</a:t>
            </a:r>
            <a:r>
              <a:rPr lang="en-US" sz="1400" dirty="0" smtClean="0"/>
              <a:t> </a:t>
            </a:r>
          </a:p>
          <a:p>
            <a:r>
              <a:rPr lang="en-US" sz="1400" dirty="0" smtClean="0">
                <a:latin typeface="Symbol" pitchFamily="-109" charset="2"/>
              </a:rPr>
              <a:t>r</a:t>
            </a:r>
            <a:r>
              <a:rPr lang="en-US" sz="1400" dirty="0"/>
              <a:t>=0.70 g/cm</a:t>
            </a:r>
            <a:r>
              <a:rPr lang="en-US" sz="1400" baseline="30000" dirty="0"/>
              <a:t>3</a:t>
            </a:r>
            <a:r>
              <a:rPr lang="en-US" sz="1400" dirty="0" smtClean="0"/>
              <a:t> </a:t>
            </a:r>
          </a:p>
          <a:p>
            <a:r>
              <a:rPr lang="en-US" sz="1400" dirty="0" smtClean="0"/>
              <a:t>T=0.633 </a:t>
            </a:r>
            <a:r>
              <a:rPr lang="en-US" sz="1400" dirty="0"/>
              <a:t>eV</a:t>
            </a:r>
          </a:p>
        </p:txBody>
      </p:sp>
      <p:sp>
        <p:nvSpPr>
          <p:cNvPr id="20502" name="TextBox 25"/>
          <p:cNvSpPr txBox="1">
            <a:spLocks noChangeArrowheads="1"/>
          </p:cNvSpPr>
          <p:nvPr/>
        </p:nvSpPr>
        <p:spPr bwMode="auto">
          <a:xfrm>
            <a:off x="7556500" y="2781300"/>
            <a:ext cx="325438" cy="369888"/>
          </a:xfrm>
          <a:prstGeom prst="rect">
            <a:avLst/>
          </a:prstGeom>
          <a:noFill/>
          <a:ln w="9525">
            <a:noFill/>
            <a:miter lim="800000"/>
            <a:headEnd/>
            <a:tailEnd/>
          </a:ln>
        </p:spPr>
        <p:txBody>
          <a:bodyPr wrap="none">
            <a:prstTxWarp prst="textNoShape">
              <a:avLst/>
            </a:prstTxWarp>
            <a:spAutoFit/>
          </a:bodyPr>
          <a:lstStyle/>
          <a:p>
            <a:r>
              <a:rPr lang="en-US" dirty="0"/>
              <a:t>+</a:t>
            </a:r>
          </a:p>
        </p:txBody>
      </p:sp>
      <p:sp>
        <p:nvSpPr>
          <p:cNvPr id="20503" name="TextBox 26"/>
          <p:cNvSpPr txBox="1">
            <a:spLocks noChangeArrowheads="1"/>
          </p:cNvSpPr>
          <p:nvPr/>
        </p:nvSpPr>
        <p:spPr bwMode="auto">
          <a:xfrm>
            <a:off x="3136900" y="2259013"/>
            <a:ext cx="325438" cy="369887"/>
          </a:xfrm>
          <a:prstGeom prst="rect">
            <a:avLst/>
          </a:prstGeom>
          <a:noFill/>
          <a:ln w="9525">
            <a:noFill/>
            <a:miter lim="800000"/>
            <a:headEnd/>
            <a:tailEnd/>
          </a:ln>
        </p:spPr>
        <p:txBody>
          <a:bodyPr wrap="none">
            <a:prstTxWarp prst="textNoShape">
              <a:avLst/>
            </a:prstTxWarp>
            <a:spAutoFit/>
          </a:bodyPr>
          <a:lstStyle/>
          <a:p>
            <a:r>
              <a:rPr lang="en-US" dirty="0"/>
              <a:t>+</a:t>
            </a:r>
          </a:p>
        </p:txBody>
      </p:sp>
      <p:sp>
        <p:nvSpPr>
          <p:cNvPr id="20504" name="Rectangle 27"/>
          <p:cNvSpPr>
            <a:spLocks noChangeArrowheads="1"/>
          </p:cNvSpPr>
          <p:nvPr/>
        </p:nvSpPr>
        <p:spPr bwMode="auto">
          <a:xfrm>
            <a:off x="1662113" y="5600700"/>
            <a:ext cx="1766887" cy="369888"/>
          </a:xfrm>
          <a:prstGeom prst="rect">
            <a:avLst/>
          </a:prstGeom>
          <a:solidFill>
            <a:srgbClr val="FFFFFF"/>
          </a:solidFill>
          <a:ln w="9525">
            <a:noFill/>
            <a:miter lim="800000"/>
            <a:headEnd/>
            <a:tailEnd/>
          </a:ln>
        </p:spPr>
        <p:txBody>
          <a:bodyPr wrap="none">
            <a:prstTxWarp prst="textNoShape">
              <a:avLst/>
            </a:prstTxWarp>
            <a:spAutoFit/>
          </a:bodyPr>
          <a:lstStyle/>
          <a:p>
            <a:r>
              <a:rPr lang="en-US" dirty="0"/>
              <a:t>Log[</a:t>
            </a:r>
            <a:r>
              <a:rPr lang="en-US" dirty="0">
                <a:latin typeface="Symbol" pitchFamily="-109" charset="2"/>
              </a:rPr>
              <a:t>r </a:t>
            </a:r>
            <a:r>
              <a:rPr lang="en-US" dirty="0"/>
              <a:t>(g/cm</a:t>
            </a:r>
            <a:r>
              <a:rPr lang="en-US" baseline="30000" dirty="0"/>
              <a:t>3</a:t>
            </a:r>
            <a:r>
              <a:rPr lang="en-US" dirty="0"/>
              <a:t>)]</a:t>
            </a:r>
          </a:p>
        </p:txBody>
      </p:sp>
      <p:sp>
        <p:nvSpPr>
          <p:cNvPr id="20505" name="Rectangle 29"/>
          <p:cNvSpPr>
            <a:spLocks noChangeArrowheads="1"/>
          </p:cNvSpPr>
          <p:nvPr/>
        </p:nvSpPr>
        <p:spPr bwMode="auto">
          <a:xfrm>
            <a:off x="6299200" y="5549900"/>
            <a:ext cx="1766888" cy="369888"/>
          </a:xfrm>
          <a:prstGeom prst="rect">
            <a:avLst/>
          </a:prstGeom>
          <a:solidFill>
            <a:srgbClr val="FFFFFF"/>
          </a:solidFill>
          <a:ln w="9525">
            <a:noFill/>
            <a:miter lim="800000"/>
            <a:headEnd/>
            <a:tailEnd/>
          </a:ln>
        </p:spPr>
        <p:txBody>
          <a:bodyPr wrap="none">
            <a:prstTxWarp prst="textNoShape">
              <a:avLst/>
            </a:prstTxWarp>
            <a:spAutoFit/>
          </a:bodyPr>
          <a:lstStyle/>
          <a:p>
            <a:r>
              <a:rPr lang="en-US" dirty="0"/>
              <a:t>Log[</a:t>
            </a:r>
            <a:r>
              <a:rPr lang="en-US" dirty="0">
                <a:latin typeface="Symbol" pitchFamily="-109" charset="2"/>
              </a:rPr>
              <a:t>r </a:t>
            </a:r>
            <a:r>
              <a:rPr lang="en-US" dirty="0"/>
              <a:t>(g/cm</a:t>
            </a:r>
            <a:r>
              <a:rPr lang="en-US" baseline="30000" dirty="0"/>
              <a:t>3</a:t>
            </a:r>
            <a:r>
              <a:rPr lang="en-US" dirty="0"/>
              <a:t>)]</a:t>
            </a:r>
          </a:p>
        </p:txBody>
      </p:sp>
      <p:sp>
        <p:nvSpPr>
          <p:cNvPr id="20506" name="Rectangle 30"/>
          <p:cNvSpPr>
            <a:spLocks noChangeArrowheads="1"/>
          </p:cNvSpPr>
          <p:nvPr/>
        </p:nvSpPr>
        <p:spPr bwMode="auto">
          <a:xfrm>
            <a:off x="1676400" y="5549900"/>
            <a:ext cx="1766888" cy="369888"/>
          </a:xfrm>
          <a:prstGeom prst="rect">
            <a:avLst/>
          </a:prstGeom>
          <a:solidFill>
            <a:srgbClr val="FFFFFF"/>
          </a:solidFill>
          <a:ln w="9525">
            <a:noFill/>
            <a:miter lim="800000"/>
            <a:headEnd/>
            <a:tailEnd/>
          </a:ln>
        </p:spPr>
        <p:txBody>
          <a:bodyPr wrap="none">
            <a:prstTxWarp prst="textNoShape">
              <a:avLst/>
            </a:prstTxWarp>
            <a:spAutoFit/>
          </a:bodyPr>
          <a:lstStyle/>
          <a:p>
            <a:r>
              <a:rPr lang="en-US" dirty="0"/>
              <a:t>Log[</a:t>
            </a:r>
            <a:r>
              <a:rPr lang="en-US" dirty="0">
                <a:latin typeface="Symbol" pitchFamily="-109" charset="2"/>
              </a:rPr>
              <a:t>r </a:t>
            </a:r>
            <a:r>
              <a:rPr lang="en-US" dirty="0"/>
              <a:t>(g/cm</a:t>
            </a:r>
            <a:r>
              <a:rPr lang="en-US" baseline="30000" dirty="0"/>
              <a:t>3</a:t>
            </a:r>
            <a:r>
              <a:rPr lang="en-US" dirty="0"/>
              <a:t>)]</a:t>
            </a:r>
          </a:p>
        </p:txBody>
      </p:sp>
      <p:sp>
        <p:nvSpPr>
          <p:cNvPr id="20507" name="Rectangle 31"/>
          <p:cNvSpPr>
            <a:spLocks noChangeArrowheads="1"/>
          </p:cNvSpPr>
          <p:nvPr/>
        </p:nvSpPr>
        <p:spPr bwMode="auto">
          <a:xfrm rot="-5400000">
            <a:off x="-584200" y="3352800"/>
            <a:ext cx="1538288" cy="369888"/>
          </a:xfrm>
          <a:prstGeom prst="rect">
            <a:avLst/>
          </a:prstGeom>
          <a:solidFill>
            <a:srgbClr val="FFFFFF"/>
          </a:solidFill>
          <a:ln w="9525">
            <a:noFill/>
            <a:miter lim="800000"/>
            <a:headEnd/>
            <a:tailEnd/>
          </a:ln>
        </p:spPr>
        <p:txBody>
          <a:bodyPr wrap="none">
            <a:prstTxWarp prst="textNoShape">
              <a:avLst/>
            </a:prstTxWarp>
            <a:spAutoFit/>
          </a:bodyPr>
          <a:lstStyle/>
          <a:p>
            <a:r>
              <a:rPr lang="en-US" dirty="0"/>
              <a:t>Log[</a:t>
            </a:r>
            <a:r>
              <a:rPr lang="en-US" dirty="0">
                <a:latin typeface="Times New Roman" pitchFamily="-109" charset="0"/>
              </a:rPr>
              <a:t>T</a:t>
            </a:r>
            <a:r>
              <a:rPr lang="en-US" dirty="0">
                <a:latin typeface="Symbol" pitchFamily="-109" charset="2"/>
              </a:rPr>
              <a:t> </a:t>
            </a:r>
            <a:r>
              <a:rPr lang="en-US" dirty="0"/>
              <a:t>(keV)]</a:t>
            </a:r>
          </a:p>
        </p:txBody>
      </p:sp>
      <p:sp>
        <p:nvSpPr>
          <p:cNvPr id="20508" name="Rectangle 32"/>
          <p:cNvSpPr>
            <a:spLocks noChangeArrowheads="1"/>
          </p:cNvSpPr>
          <p:nvPr/>
        </p:nvSpPr>
        <p:spPr bwMode="auto">
          <a:xfrm rot="-5400000">
            <a:off x="3897313" y="3352800"/>
            <a:ext cx="1538288" cy="369887"/>
          </a:xfrm>
          <a:prstGeom prst="rect">
            <a:avLst/>
          </a:prstGeom>
          <a:solidFill>
            <a:srgbClr val="FFFFFF"/>
          </a:solidFill>
          <a:ln w="9525">
            <a:noFill/>
            <a:miter lim="800000"/>
            <a:headEnd/>
            <a:tailEnd/>
          </a:ln>
        </p:spPr>
        <p:txBody>
          <a:bodyPr wrap="none">
            <a:prstTxWarp prst="textNoShape">
              <a:avLst/>
            </a:prstTxWarp>
            <a:spAutoFit/>
          </a:bodyPr>
          <a:lstStyle/>
          <a:p>
            <a:r>
              <a:rPr lang="en-US" dirty="0"/>
              <a:t>Log[</a:t>
            </a:r>
            <a:r>
              <a:rPr lang="en-US" dirty="0">
                <a:latin typeface="Times New Roman" pitchFamily="-109" charset="0"/>
              </a:rPr>
              <a:t>T</a:t>
            </a:r>
            <a:r>
              <a:rPr lang="en-US" dirty="0">
                <a:latin typeface="Symbol" pitchFamily="-109" charset="2"/>
              </a:rPr>
              <a:t> </a:t>
            </a:r>
            <a:r>
              <a:rPr lang="en-US" dirty="0"/>
              <a:t>(keV)]</a:t>
            </a:r>
          </a:p>
        </p:txBody>
      </p:sp>
      <p:sp>
        <p:nvSpPr>
          <p:cNvPr id="20509" name="TextBox 33"/>
          <p:cNvSpPr txBox="1">
            <a:spLocks noChangeArrowheads="1"/>
          </p:cNvSpPr>
          <p:nvPr/>
        </p:nvSpPr>
        <p:spPr bwMode="auto">
          <a:xfrm>
            <a:off x="4191000" y="1001713"/>
            <a:ext cx="1312863" cy="369887"/>
          </a:xfrm>
          <a:prstGeom prst="rect">
            <a:avLst/>
          </a:prstGeom>
          <a:noFill/>
          <a:ln w="9525">
            <a:noFill/>
            <a:miter lim="800000"/>
            <a:headEnd/>
            <a:tailEnd/>
          </a:ln>
        </p:spPr>
        <p:txBody>
          <a:bodyPr wrap="none">
            <a:prstTxWarp prst="textNoShape">
              <a:avLst/>
            </a:prstTxWarp>
            <a:spAutoFit/>
          </a:bodyPr>
          <a:lstStyle/>
          <a:p>
            <a:r>
              <a:rPr lang="en-US" dirty="0"/>
              <a:t>Aluminum</a:t>
            </a:r>
          </a:p>
        </p:txBody>
      </p:sp>
      <p:sp>
        <p:nvSpPr>
          <p:cNvPr id="30" name="Rectangle 29"/>
          <p:cNvSpPr/>
          <p:nvPr/>
        </p:nvSpPr>
        <p:spPr>
          <a:xfrm>
            <a:off x="2514600" y="6096000"/>
            <a:ext cx="4876800" cy="584776"/>
          </a:xfrm>
          <a:prstGeom prst="rect">
            <a:avLst/>
          </a:prstGeom>
        </p:spPr>
        <p:txBody>
          <a:bodyPr wrap="square">
            <a:spAutoFit/>
          </a:bodyPr>
          <a:lstStyle/>
          <a:p>
            <a:r>
              <a:rPr lang="en-US" sz="1600" dirty="0" smtClean="0">
                <a:ln>
                  <a:solidFill>
                    <a:srgbClr val="0228FF"/>
                  </a:solidFill>
                </a:ln>
              </a:rPr>
              <a:t>Theories and experiments place critical point between 5500 K and 12000 K (0.5 eV and 1.0 eV)</a:t>
            </a:r>
            <a:endParaRPr lang="en-US" sz="1600" dirty="0">
              <a:ln>
                <a:solidFill>
                  <a:srgbClr val="0228FF"/>
                </a:solidFill>
              </a:ln>
            </a:endParaRPr>
          </a:p>
        </p:txBody>
      </p:sp>
      <p:sp>
        <p:nvSpPr>
          <p:cNvPr id="31" name="TextBox 21"/>
          <p:cNvSpPr txBox="1">
            <a:spLocks noChangeArrowheads="1"/>
          </p:cNvSpPr>
          <p:nvPr/>
        </p:nvSpPr>
        <p:spPr bwMode="auto">
          <a:xfrm>
            <a:off x="7620000" y="5829300"/>
            <a:ext cx="1341658" cy="307777"/>
          </a:xfrm>
          <a:prstGeom prst="rect">
            <a:avLst/>
          </a:prstGeom>
          <a:noFill/>
          <a:ln w="9525">
            <a:noFill/>
            <a:miter lim="800000"/>
            <a:headEnd/>
            <a:tailEnd/>
          </a:ln>
        </p:spPr>
        <p:txBody>
          <a:bodyPr wrap="none">
            <a:prstTxWarp prst="textNoShape">
              <a:avLst/>
            </a:prstTxWarp>
            <a:spAutoFit/>
          </a:bodyPr>
          <a:lstStyle/>
          <a:p>
            <a:r>
              <a:rPr lang="en-US" sz="1400" dirty="0"/>
              <a:t>Critical </a:t>
            </a:r>
            <a:r>
              <a:rPr lang="en-US" sz="1400" dirty="0" smtClean="0"/>
              <a:t>point:</a:t>
            </a:r>
            <a:endParaRPr lang="en-US" sz="1400" dirty="0"/>
          </a:p>
        </p:txBody>
      </p:sp>
      <p:cxnSp>
        <p:nvCxnSpPr>
          <p:cNvPr id="33" name="Straight Connector 32"/>
          <p:cNvCxnSpPr/>
          <p:nvPr/>
        </p:nvCxnSpPr>
        <p:spPr bwMode="auto">
          <a:xfrm>
            <a:off x="457200" y="838200"/>
            <a:ext cx="8077200" cy="1588"/>
          </a:xfrm>
          <a:prstGeom prst="line">
            <a:avLst/>
          </a:prstGeom>
          <a:solidFill>
            <a:schemeClr val="accent1"/>
          </a:solidFill>
          <a:ln w="12700" cap="flat" cmpd="sng" algn="ctr">
            <a:solidFill>
              <a:srgbClr val="0000FF"/>
            </a:solidFill>
            <a:prstDash val="solid"/>
            <a:round/>
            <a:headEnd type="none" w="med" len="med"/>
            <a:tailEnd type="none" w="med" len="med"/>
          </a:ln>
          <a:effectLst/>
        </p:spPr>
      </p:cxnSp>
      <p:sp>
        <p:nvSpPr>
          <p:cNvPr id="34" name="Rectangle 33"/>
          <p:cNvSpPr/>
          <p:nvPr/>
        </p:nvSpPr>
        <p:spPr bwMode="auto">
          <a:xfrm>
            <a:off x="2514600" y="6096000"/>
            <a:ext cx="4876800" cy="609600"/>
          </a:xfrm>
          <a:prstGeom prst="rect">
            <a:avLst/>
          </a:prstGeom>
          <a:no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solidFill>
                  <a:srgbClr val="0000FF"/>
                </a:solidFill>
              </a:ln>
              <a:solidFill>
                <a:srgbClr val="FF0000"/>
              </a:solidFill>
              <a:effectLst/>
              <a:latin typeface="Helvetica" pitchFamily="-112" charset="0"/>
            </a:endParaRPr>
          </a:p>
        </p:txBody>
      </p:sp>
    </p:spTree>
  </p:cSld>
  <p:clrMapOvr>
    <a:masterClrMapping/>
  </p:clrMapOvr>
  <p:transition advClick="0" advTm="6000">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Evolution of center of 3.5 </a:t>
            </a:r>
            <a:r>
              <a:rPr lang="en-US" sz="2400" dirty="0" smtClean="0">
                <a:latin typeface="Symbol" charset="2"/>
                <a:cs typeface="Symbol" charset="2"/>
              </a:rPr>
              <a:t>m</a:t>
            </a:r>
            <a:r>
              <a:rPr lang="en-US" sz="2400" dirty="0" smtClean="0"/>
              <a:t> thick Al foil over the heating phase (1 ns) using QEOS without maxwell construction</a:t>
            </a:r>
            <a:endParaRPr lang="en-US" sz="2400" dirty="0"/>
          </a:p>
        </p:txBody>
      </p:sp>
      <p:pic>
        <p:nvPicPr>
          <p:cNvPr id="3" name="Picture 2"/>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28600" y="1143000"/>
            <a:ext cx="4267200" cy="2738651"/>
          </a:xfrm>
          <a:prstGeom prst="rect">
            <a:avLst/>
          </a:prstGeom>
        </p:spPr>
      </p:pic>
      <p:pic>
        <p:nvPicPr>
          <p:cNvPr id="4" name="Picture 3"/>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741087" y="1066800"/>
            <a:ext cx="4402913" cy="2825750"/>
          </a:xfrm>
          <a:prstGeom prst="rect">
            <a:avLst/>
          </a:prstGeom>
        </p:spPr>
      </p:pic>
      <p:pic>
        <p:nvPicPr>
          <p:cNvPr id="5" name="Picture 4"/>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30947" y="3886200"/>
            <a:ext cx="4467225" cy="2819400"/>
          </a:xfrm>
          <a:prstGeom prst="rect">
            <a:avLst/>
          </a:prstGeom>
        </p:spPr>
      </p:pic>
      <p:pic>
        <p:nvPicPr>
          <p:cNvPr id="6" name="Picture 5"/>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4876799" y="3886200"/>
            <a:ext cx="4047971" cy="2667000"/>
          </a:xfrm>
          <a:prstGeom prst="rect">
            <a:avLst/>
          </a:prstGeom>
        </p:spPr>
      </p:pic>
      <p:sp>
        <p:nvSpPr>
          <p:cNvPr id="7" name="TextBox 6"/>
          <p:cNvSpPr txBox="1"/>
          <p:nvPr/>
        </p:nvSpPr>
        <p:spPr>
          <a:xfrm>
            <a:off x="609600" y="1078468"/>
            <a:ext cx="1005403" cy="369332"/>
          </a:xfrm>
          <a:prstGeom prst="rect">
            <a:avLst/>
          </a:prstGeom>
          <a:noFill/>
        </p:spPr>
        <p:txBody>
          <a:bodyPr wrap="none" rtlCol="0">
            <a:spAutoFit/>
          </a:bodyPr>
          <a:lstStyle/>
          <a:p>
            <a:r>
              <a:rPr lang="en-US" dirty="0" smtClean="0"/>
              <a:t>density</a:t>
            </a:r>
            <a:endParaRPr lang="en-US" dirty="0"/>
          </a:p>
        </p:txBody>
      </p:sp>
      <p:sp>
        <p:nvSpPr>
          <p:cNvPr id="8" name="TextBox 7"/>
          <p:cNvSpPr txBox="1"/>
          <p:nvPr/>
        </p:nvSpPr>
        <p:spPr>
          <a:xfrm>
            <a:off x="5181600" y="990600"/>
            <a:ext cx="1518828" cy="369332"/>
          </a:xfrm>
          <a:prstGeom prst="rect">
            <a:avLst/>
          </a:prstGeom>
          <a:noFill/>
        </p:spPr>
        <p:txBody>
          <a:bodyPr wrap="none" rtlCol="0">
            <a:spAutoFit/>
          </a:bodyPr>
          <a:lstStyle/>
          <a:p>
            <a:r>
              <a:rPr lang="en-US" dirty="0" smtClean="0"/>
              <a:t>temperature</a:t>
            </a:r>
            <a:endParaRPr lang="en-US" dirty="0"/>
          </a:p>
        </p:txBody>
      </p:sp>
      <p:sp>
        <p:nvSpPr>
          <p:cNvPr id="9" name="TextBox 8"/>
          <p:cNvSpPr txBox="1"/>
          <p:nvPr/>
        </p:nvSpPr>
        <p:spPr>
          <a:xfrm>
            <a:off x="592757" y="3810000"/>
            <a:ext cx="1159843" cy="369332"/>
          </a:xfrm>
          <a:prstGeom prst="rect">
            <a:avLst/>
          </a:prstGeom>
          <a:noFill/>
        </p:spPr>
        <p:txBody>
          <a:bodyPr wrap="none" rtlCol="0">
            <a:spAutoFit/>
          </a:bodyPr>
          <a:lstStyle/>
          <a:p>
            <a:r>
              <a:rPr lang="en-US" dirty="0" smtClean="0"/>
              <a:t>pressure</a:t>
            </a:r>
            <a:endParaRPr lang="en-US" dirty="0"/>
          </a:p>
        </p:txBody>
      </p:sp>
      <p:sp>
        <p:nvSpPr>
          <p:cNvPr id="10" name="TextBox 9"/>
          <p:cNvSpPr txBox="1"/>
          <p:nvPr/>
        </p:nvSpPr>
        <p:spPr>
          <a:xfrm>
            <a:off x="5257800" y="3886200"/>
            <a:ext cx="415498" cy="369332"/>
          </a:xfrm>
          <a:prstGeom prst="rect">
            <a:avLst/>
          </a:prstGeom>
          <a:noFill/>
        </p:spPr>
        <p:txBody>
          <a:bodyPr wrap="none" rtlCol="0">
            <a:spAutoFit/>
          </a:bodyPr>
          <a:lstStyle/>
          <a:p>
            <a:r>
              <a:rPr lang="en-US" dirty="0" smtClean="0"/>
              <a:t>Z*</a:t>
            </a:r>
            <a:endParaRPr lang="en-US" dirty="0"/>
          </a:p>
        </p:txBody>
      </p:sp>
    </p:spTree>
  </p:cSld>
  <p:clrMapOvr>
    <a:masterClrMapping/>
  </p:clrMapOvr>
  <p:transition advClick="0" advTm="6000">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Evolution of center of 3.5 </a:t>
            </a:r>
            <a:r>
              <a:rPr lang="en-US" sz="2400" dirty="0" smtClean="0">
                <a:latin typeface="Symbol" charset="2"/>
                <a:cs typeface="Symbol" charset="2"/>
              </a:rPr>
              <a:t>m</a:t>
            </a:r>
            <a:r>
              <a:rPr lang="en-US" sz="2400" dirty="0" smtClean="0"/>
              <a:t> thick Al foil over the heating phase (1 ns) using QEOS without maxwell construction</a:t>
            </a:r>
            <a:endParaRPr lang="en-US" sz="2400" dirty="0"/>
          </a:p>
        </p:txBody>
      </p:sp>
      <p:pic>
        <p:nvPicPr>
          <p:cNvPr id="3" name="Picture 2"/>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28600" y="1143000"/>
            <a:ext cx="4191000" cy="2645066"/>
          </a:xfrm>
          <a:prstGeom prst="rect">
            <a:avLst/>
          </a:prstGeom>
        </p:spPr>
      </p:pic>
      <p:pic>
        <p:nvPicPr>
          <p:cNvPr id="4" name="Picture 3"/>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495800" y="1143000"/>
            <a:ext cx="4053870" cy="2584450"/>
          </a:xfrm>
          <a:prstGeom prst="rect">
            <a:avLst/>
          </a:prstGeom>
        </p:spPr>
      </p:pic>
      <p:grpSp>
        <p:nvGrpSpPr>
          <p:cNvPr id="12" name="Group 11"/>
          <p:cNvGrpSpPr/>
          <p:nvPr/>
        </p:nvGrpSpPr>
        <p:grpSpPr>
          <a:xfrm>
            <a:off x="152400" y="3657600"/>
            <a:ext cx="4572000" cy="3009900"/>
            <a:chOff x="228600" y="3657600"/>
            <a:chExt cx="4572000" cy="3009900"/>
          </a:xfrm>
        </p:grpSpPr>
        <p:pic>
          <p:nvPicPr>
            <p:cNvPr id="5" name="Picture 4"/>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228600" y="3657600"/>
              <a:ext cx="4572000" cy="3009900"/>
            </a:xfrm>
            <a:prstGeom prst="rect">
              <a:avLst/>
            </a:prstGeom>
          </p:spPr>
        </p:pic>
        <p:sp>
          <p:nvSpPr>
            <p:cNvPr id="6" name="TextBox 5"/>
            <p:cNvSpPr txBox="1"/>
            <p:nvPr/>
          </p:nvSpPr>
          <p:spPr>
            <a:xfrm>
              <a:off x="1371600" y="5181600"/>
              <a:ext cx="1197939" cy="369332"/>
            </a:xfrm>
            <a:prstGeom prst="rect">
              <a:avLst/>
            </a:prstGeom>
            <a:noFill/>
          </p:spPr>
          <p:txBody>
            <a:bodyPr wrap="square" rtlCol="0">
              <a:spAutoFit/>
            </a:bodyPr>
            <a:lstStyle/>
            <a:p>
              <a:r>
                <a:rPr lang="en-US" dirty="0" smtClean="0"/>
                <a:t>LEOS CP</a:t>
              </a:r>
              <a:endParaRPr lang="en-US" dirty="0"/>
            </a:p>
          </p:txBody>
        </p:sp>
        <p:sp>
          <p:nvSpPr>
            <p:cNvPr id="7" name="TextBox 6"/>
            <p:cNvSpPr txBox="1"/>
            <p:nvPr/>
          </p:nvSpPr>
          <p:spPr>
            <a:xfrm>
              <a:off x="990600" y="3886200"/>
              <a:ext cx="1236486" cy="369332"/>
            </a:xfrm>
            <a:prstGeom prst="rect">
              <a:avLst/>
            </a:prstGeom>
            <a:noFill/>
          </p:spPr>
          <p:txBody>
            <a:bodyPr wrap="none" rtlCol="0">
              <a:spAutoFit/>
            </a:bodyPr>
            <a:lstStyle/>
            <a:p>
              <a:r>
                <a:rPr lang="en-US" dirty="0" smtClean="0"/>
                <a:t>QEOS CP</a:t>
              </a:r>
              <a:endParaRPr lang="en-US" dirty="0"/>
            </a:p>
          </p:txBody>
        </p:sp>
        <p:cxnSp>
          <p:nvCxnSpPr>
            <p:cNvPr id="9" name="Straight Connector 8"/>
            <p:cNvCxnSpPr/>
            <p:nvPr/>
          </p:nvCxnSpPr>
          <p:spPr bwMode="auto">
            <a:xfrm rot="16200000" flipH="1">
              <a:off x="1598687" y="4164087"/>
              <a:ext cx="164068" cy="21995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rot="16200000" flipV="1">
              <a:off x="1778000" y="5105400"/>
              <a:ext cx="152400" cy="7620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14" name="TextBox 13"/>
          <p:cNvSpPr txBox="1"/>
          <p:nvPr/>
        </p:nvSpPr>
        <p:spPr>
          <a:xfrm>
            <a:off x="685800" y="1078468"/>
            <a:ext cx="389988" cy="369332"/>
          </a:xfrm>
          <a:prstGeom prst="rect">
            <a:avLst/>
          </a:prstGeom>
          <a:noFill/>
        </p:spPr>
        <p:txBody>
          <a:bodyPr wrap="none" rtlCol="0">
            <a:spAutoFit/>
          </a:bodyPr>
          <a:lstStyle/>
          <a:p>
            <a:r>
              <a:rPr lang="en-US" dirty="0" smtClean="0"/>
              <a:t>v</a:t>
            </a:r>
            <a:r>
              <a:rPr lang="en-US" baseline="-25000" dirty="0" smtClean="0"/>
              <a:t>z</a:t>
            </a:r>
            <a:endParaRPr lang="en-US" baseline="-25000" dirty="0"/>
          </a:p>
        </p:txBody>
      </p:sp>
      <p:sp>
        <p:nvSpPr>
          <p:cNvPr id="15" name="TextBox 14"/>
          <p:cNvSpPr txBox="1"/>
          <p:nvPr/>
        </p:nvSpPr>
        <p:spPr>
          <a:xfrm>
            <a:off x="7566724" y="1066800"/>
            <a:ext cx="1043876" cy="369332"/>
          </a:xfrm>
          <a:prstGeom prst="rect">
            <a:avLst/>
          </a:prstGeom>
          <a:noFill/>
        </p:spPr>
        <p:txBody>
          <a:bodyPr wrap="none" rtlCol="0">
            <a:spAutoFit/>
          </a:bodyPr>
          <a:lstStyle/>
          <a:p>
            <a:r>
              <a:rPr lang="en-US" dirty="0" smtClean="0"/>
              <a:t>entropy</a:t>
            </a:r>
            <a:endParaRPr lang="en-US" dirty="0"/>
          </a:p>
        </p:txBody>
      </p:sp>
      <p:sp>
        <p:nvSpPr>
          <p:cNvPr id="16" name="TextBox 15"/>
          <p:cNvSpPr txBox="1"/>
          <p:nvPr/>
        </p:nvSpPr>
        <p:spPr>
          <a:xfrm>
            <a:off x="609600" y="4507468"/>
            <a:ext cx="338554" cy="369332"/>
          </a:xfrm>
          <a:prstGeom prst="rect">
            <a:avLst/>
          </a:prstGeom>
          <a:noFill/>
        </p:spPr>
        <p:txBody>
          <a:bodyPr wrap="none" rtlCol="0">
            <a:spAutoFit/>
          </a:bodyPr>
          <a:lstStyle/>
          <a:p>
            <a:r>
              <a:rPr lang="en-US" dirty="0" smtClean="0"/>
              <a:t>T</a:t>
            </a:r>
            <a:endParaRPr lang="en-US" dirty="0"/>
          </a:p>
        </p:txBody>
      </p:sp>
      <p:sp>
        <p:nvSpPr>
          <p:cNvPr id="17" name="TextBox 16"/>
          <p:cNvSpPr txBox="1"/>
          <p:nvPr/>
        </p:nvSpPr>
        <p:spPr>
          <a:xfrm>
            <a:off x="2582694" y="5791200"/>
            <a:ext cx="312906" cy="369332"/>
          </a:xfrm>
          <a:prstGeom prst="rect">
            <a:avLst/>
          </a:prstGeom>
          <a:noFill/>
        </p:spPr>
        <p:txBody>
          <a:bodyPr wrap="none" rtlCol="0">
            <a:spAutoFit/>
          </a:bodyPr>
          <a:lstStyle/>
          <a:p>
            <a:r>
              <a:rPr lang="en-US" dirty="0" smtClean="0">
                <a:latin typeface="Symbol" charset="2"/>
                <a:cs typeface="Symbol" charset="2"/>
              </a:rPr>
              <a:t>r</a:t>
            </a:r>
            <a:endParaRPr lang="en-US" dirty="0">
              <a:latin typeface="Symbol" charset="2"/>
              <a:cs typeface="Symbol" charset="2"/>
            </a:endParaRPr>
          </a:p>
        </p:txBody>
      </p:sp>
    </p:spTree>
  </p:cSld>
  <p:clrMapOvr>
    <a:masterClrMapping/>
  </p:clrMapOvr>
  <p:transition advClick="0" advTm="6000">
    <p:wipe dir="d"/>
  </p:transition>
  <p:timing>
    <p:tnLst>
      <p:par>
        <p:cTn id="1" dur="indefinite" restart="never" nodeType="tmRoot"/>
      </p:par>
    </p:tnLst>
  </p:timing>
</p:sld>
</file>

<file path=ppt/theme/theme1.xml><?xml version="1.0" encoding="utf-8"?>
<a:theme xmlns:a="http://schemas.openxmlformats.org/drawingml/2006/main" name="HIF VNL VG Template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HIF VNL VG Template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Helvetica"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Helvetica" pitchFamily="-112" charset="0"/>
          </a:defRPr>
        </a:defPPr>
      </a:lstStyle>
    </a:lnDef>
  </a:objectDefaults>
  <a:extraClrSchemeLst>
    <a:extraClrScheme>
      <a:clrScheme name="HIF VNL VG Template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IF VNL VG Template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IF VNL VG Template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IF VNL VG Template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IF VNL VG Template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IF VNL VG Template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IF VNL VG Template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68278</TotalTime>
  <Words>3702</Words>
  <PresentationFormat>On-screen Show (4:3)</PresentationFormat>
  <Paragraphs>544</Paragraphs>
  <Slides>48</Slides>
  <Notes>4</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48</vt:i4>
      </vt:variant>
    </vt:vector>
  </HeadingPairs>
  <TitlesOfParts>
    <vt:vector size="51" baseType="lpstr">
      <vt:lpstr>HIF VNL VG Template 1</vt:lpstr>
      <vt:lpstr>Document</vt:lpstr>
      <vt:lpstr>Equation</vt:lpstr>
      <vt:lpstr>Simulations  OF TARGETS FOR NDCX II*</vt:lpstr>
      <vt:lpstr>NDCX II will serve as a platform for warm dense matter experiments and as a test bed for heavy ion fusion</vt:lpstr>
      <vt:lpstr>Complementary oral talks at IFSA cover other aspects of NDCX I and NDCX II</vt:lpstr>
      <vt:lpstr>NDCX I is laying the groundwork for NDCX II </vt:lpstr>
      <vt:lpstr>Several target options have been considered for WDM studies on NDCX II</vt:lpstr>
      <vt:lpstr>The nominal beam assumes a 30 J/cm2 2.8 MeV Li ion beam, corresponding to 20 kJ/g in Al (SRIM)</vt:lpstr>
      <vt:lpstr>An example of two significantly different EOS</vt:lpstr>
      <vt:lpstr>Evolution of center of 3.5 m thick Al foil over the heating phase (1 ns) using QEOS without maxwell construction</vt:lpstr>
      <vt:lpstr>Evolution of center of 3.5 m thick Al foil over the heating phase (1 ns) using QEOS without maxwell construction</vt:lpstr>
      <vt:lpstr>Target evolution was tracked for 30 ns</vt:lpstr>
      <vt:lpstr>Critical frequency ncrit defines "over dense" point where wave propagation becomes evanescent</vt:lpstr>
      <vt:lpstr>As estimate of brightness temperature Tb at a given n we may take the black body intensity at the temperature of the critical point</vt:lpstr>
      <vt:lpstr>For the actual target case (QEOS shown here) we may plot hncrit vs z and T(hncrit) vs t for several hncrit's </vt:lpstr>
      <vt:lpstr>We may compare the same plots for different intensities</vt:lpstr>
      <vt:lpstr>We may also compare two equations of state</vt:lpstr>
      <vt:lpstr>We may also compare the same equation of state with or without the Maxwell construction</vt:lpstr>
      <vt:lpstr>We may also calculate the velocity at the critical density for a particular photon frequency as a function of time</vt:lpstr>
      <vt:lpstr>For realistic equations of state and finite heating time the velocity would also reach zero at the end of the flattop in Tb</vt:lpstr>
      <vt:lpstr>A cylindrical hole can create regions of temperature and pressure larger than in a simple foil</vt:lpstr>
      <vt:lpstr>If instead of a cylindrical hole, a spherical void is placed in the foil, higher pressures are possible</vt:lpstr>
      <vt:lpstr>Foams have been modeled as layers of solid separated by layers of void</vt:lpstr>
      <vt:lpstr>NDCX II will also study ion beam coupling physics that is key to creating high gain direct drive targets for Inertial Fusion Energy</vt:lpstr>
      <vt:lpstr>Recent heavy ion capsule designs by Perkins show NIF target yields at 1/4 to 1/3  the driver energy of NIF </vt:lpstr>
      <vt:lpstr>Conclusions</vt:lpstr>
      <vt:lpstr>Slide 25</vt:lpstr>
      <vt:lpstr>Typical data in foil targets shows heating from the prepulse and compressed pulse on NDCX I</vt:lpstr>
      <vt:lpstr>Abstract</vt:lpstr>
      <vt:lpstr>Slide 28</vt:lpstr>
      <vt:lpstr>Is NDCX II near an optimum in tradeoff between pulse energy vs. pulse duration?</vt:lpstr>
      <vt:lpstr>Outline</vt:lpstr>
      <vt:lpstr>Heavy-ion direct drive LASNEX runs by John Perkins found gains ≥ 50 at 1MJ with high coupling efficiency (15%).</vt:lpstr>
      <vt:lpstr>At 30 J/cm2 (20 kJ/g), (Al) target center reaches 1.1 eV, density 2.1 g/cc at 0.6 ns.</vt:lpstr>
      <vt:lpstr>Evolution of center of 3.5 m thick Al foil over the heating phase (1 ns) using LEOS with maxwell construction</vt:lpstr>
      <vt:lpstr>Evolution of center of 3.5 m thick Al foil over the heating phase (1 ns) using LEOS with maxwell construction</vt:lpstr>
      <vt:lpstr>NDCX II will nominally operate  at the Bragg peak using Lithium ions for WDM experiments</vt:lpstr>
      <vt:lpstr>Slide 36</vt:lpstr>
      <vt:lpstr>The nominal beam assumes a 30 J/cm2 2.8 MeV Li ion beam, corresponding to 20 kJ/g in Al (SRIM)</vt:lpstr>
      <vt:lpstr>Slide 38</vt:lpstr>
      <vt:lpstr>Slide 39</vt:lpstr>
      <vt:lpstr>Simulations show that an NDCX II double pulse experiment could confirm benefits of double pulsing</vt:lpstr>
      <vt:lpstr>In addition to target physics, NDCX II will serve as a platform for driver beam physics tests</vt:lpstr>
      <vt:lpstr>We are proposing an ER LDRD that is relevant to Direct Drive coupling physics and NDCX II</vt:lpstr>
      <vt:lpstr>Extras</vt:lpstr>
      <vt:lpstr>We have identified a series of warm dense matter experiments that can begin on NDCX-I at Temperature  &lt; 1 eV</vt:lpstr>
      <vt:lpstr>NDCX I now uses a suite of optical diagnostics</vt:lpstr>
      <vt:lpstr>Slide 46</vt:lpstr>
      <vt:lpstr>Slide 47</vt:lpstr>
      <vt:lpstr>Slide 48</vt:lpstr>
    </vt:vector>
  </TitlesOfParts>
  <Company>ſ倀]翘稜뿿큠ֶ]翘</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 in Ion-Driven Warm Dense Matter Target Science* </dc:title>
  <dc:creator>Alex Friedman</dc:creator>
  <cp:lastModifiedBy>John Barnard</cp:lastModifiedBy>
  <cp:revision>264</cp:revision>
  <cp:lastPrinted>2009-09-04T21:09:31Z</cp:lastPrinted>
  <dcterms:created xsi:type="dcterms:W3CDTF">2009-09-08T00:31:00Z</dcterms:created>
  <dcterms:modified xsi:type="dcterms:W3CDTF">2009-09-08T01:38:03Z</dcterms:modified>
</cp:coreProperties>
</file>